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71" r:id="rId4"/>
    <p:sldId id="273" r:id="rId5"/>
    <p:sldId id="275" r:id="rId6"/>
    <p:sldId id="277" r:id="rId7"/>
    <p:sldId id="263" r:id="rId8"/>
    <p:sldId id="264" r:id="rId9"/>
    <p:sldId id="266" r:id="rId10"/>
    <p:sldId id="260" r:id="rId11"/>
    <p:sldId id="259" r:id="rId12"/>
    <p:sldId id="262" r:id="rId13"/>
    <p:sldId id="261" r:id="rId14"/>
    <p:sldId id="279" r:id="rId15"/>
    <p:sldId id="267"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66FF99"/>
    <a:srgbClr val="ECECEC"/>
    <a:srgbClr val="EAEAEA"/>
    <a:srgbClr val="F3F3F3"/>
    <a:srgbClr val="F2F2F2"/>
    <a:srgbClr val="FFFFFF"/>
    <a:srgbClr val="FAF5B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0B83C-257F-4CCC-815D-CEDACB686DA5}" type="datetimeFigureOut">
              <a:rPr lang="el-GR" smtClean="0"/>
              <a:pPr/>
              <a:t>18/3/2016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83148-C75E-4070-AE03-B847E3D3B38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0471543-1B40-47B0-A2AD-DF0B5945EBD5}" type="datetimeFigureOut">
              <a:rPr lang="el-GR" smtClean="0"/>
              <a:pPr/>
              <a:t>18/3/2016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A8D8001-F29F-4535-9CDC-EFC00D51184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71543-1B40-47B0-A2AD-DF0B5945EBD5}" type="datetimeFigureOut">
              <a:rPr lang="el-GR" smtClean="0"/>
              <a:pPr/>
              <a:t>18/3/2016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D8001-F29F-4535-9CDC-EFC00D51184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gif"/></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ebooks.edu.gr/modules/ebook/show.php/DSDIM-F104/402/2669,10428/images/img9_5.jpg"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http://ebooks.edu.gr/modules/ebook/show.php/DSDIM-F104/402/2669,10428/images/img9_17.jpg"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Μουσικές Νότες, Μουσική, Περίγραμμα, Umrisse, Οκτάβα"/>
          <p:cNvPicPr>
            <a:picLocks noChangeAspect="1" noChangeArrowheads="1"/>
          </p:cNvPicPr>
          <p:nvPr/>
        </p:nvPicPr>
        <p:blipFill>
          <a:blip r:embed="rId2" cstate="print">
            <a:lum bright="35000" contrast="15000"/>
          </a:blip>
          <a:srcRect t="-717" r="-2548"/>
          <a:stretch>
            <a:fillRect/>
          </a:stretch>
        </p:blipFill>
        <p:spPr bwMode="auto">
          <a:xfrm>
            <a:off x="949017" y="569393"/>
            <a:ext cx="7245966" cy="5719215"/>
          </a:xfrm>
          <a:prstGeom prst="rect">
            <a:avLst/>
          </a:prstGeom>
          <a:noFill/>
          <a:ln>
            <a:noFill/>
          </a:ln>
          <a:effectLst>
            <a:softEdge rad="112500"/>
          </a:effectLst>
        </p:spPr>
      </p:pic>
      <p:sp>
        <p:nvSpPr>
          <p:cNvPr id="5" name="4 - Ορθογώνιο"/>
          <p:cNvSpPr/>
          <p:nvPr/>
        </p:nvSpPr>
        <p:spPr>
          <a:xfrm>
            <a:off x="836502" y="1268712"/>
            <a:ext cx="7470996" cy="1569660"/>
          </a:xfrm>
          <a:prstGeom prst="rect">
            <a:avLst/>
          </a:prstGeom>
          <a:noFill/>
          <a:effectLst>
            <a:outerShdw blurRad="76200" dir="13500000" sy="23000" kx="1200000" algn="br" rotWithShape="0">
              <a:prstClr val="black">
                <a:alpha val="20000"/>
              </a:prstClr>
            </a:outerShdw>
          </a:effectLst>
        </p:spPr>
        <p:txBody>
          <a:bodyPr wrap="square">
            <a:spAutoFit/>
          </a:bodyPr>
          <a:lstStyle/>
          <a:p>
            <a:pPr algn="ctr"/>
            <a:r>
              <a:rPr lang="el-GR" sz="4800" b="1" dirty="0" smtClean="0">
                <a:ln w="28575">
                  <a:solidFill>
                    <a:srgbClr val="FF0000"/>
                  </a:solidFill>
                  <a:prstDash val="solid"/>
                  <a:miter lim="800000"/>
                </a:ln>
                <a:solidFill>
                  <a:schemeClr val="bg1">
                    <a:lumMod val="65000"/>
                  </a:schemeClr>
                </a:solidFill>
                <a:effectLst>
                  <a:outerShdw blurRad="25500" dist="23000" dir="7020000" algn="tl">
                    <a:srgbClr val="000000">
                      <a:alpha val="50000"/>
                    </a:srgbClr>
                  </a:outerShdw>
                </a:effectLst>
                <a:latin typeface="+mj-lt"/>
              </a:rPr>
              <a:t>Ο ΡΟΛΟΣ  ΤΗΣ ΜΟΥΣΙΚΗΣ</a:t>
            </a:r>
          </a:p>
          <a:p>
            <a:pPr algn="ctr"/>
            <a:r>
              <a:rPr lang="el-GR" sz="4800" b="1" dirty="0" smtClean="0">
                <a:ln w="28575">
                  <a:solidFill>
                    <a:srgbClr val="FF0000"/>
                  </a:solidFill>
                  <a:prstDash val="solid"/>
                  <a:miter lim="800000"/>
                </a:ln>
                <a:solidFill>
                  <a:schemeClr val="bg1">
                    <a:lumMod val="65000"/>
                  </a:schemeClr>
                </a:solidFill>
                <a:effectLst>
                  <a:outerShdw blurRad="25500" dist="23000" dir="7020000" algn="tl">
                    <a:srgbClr val="000000">
                      <a:alpha val="50000"/>
                    </a:srgbClr>
                  </a:outerShdw>
                </a:effectLst>
                <a:latin typeface="+mj-lt"/>
              </a:rPr>
              <a:t> ΣΤΗΝ ΖΩΗ ΜΑΣ</a:t>
            </a:r>
            <a:endParaRPr lang="el-GR" sz="4800" b="1" dirty="0">
              <a:ln w="28575">
                <a:solidFill>
                  <a:srgbClr val="FF0000"/>
                </a:solidFill>
                <a:prstDash val="solid"/>
                <a:miter lim="800000"/>
              </a:ln>
              <a:solidFill>
                <a:schemeClr val="bg1">
                  <a:lumMod val="65000"/>
                </a:schemeClr>
              </a:solidFill>
              <a:effectLst>
                <a:outerShdw blurRad="25500" dist="23000" dir="7020000" algn="tl">
                  <a:srgbClr val="000000">
                    <a:alpha val="50000"/>
                  </a:srgbClr>
                </a:outerShdw>
              </a:effectLst>
              <a:latin typeface="+mj-lt"/>
            </a:endParaRPr>
          </a:p>
        </p:txBody>
      </p:sp>
      <p:sp>
        <p:nvSpPr>
          <p:cNvPr id="4" name="3 - TextBox"/>
          <p:cNvSpPr txBox="1"/>
          <p:nvPr/>
        </p:nvSpPr>
        <p:spPr>
          <a:xfrm>
            <a:off x="3491856" y="4959204"/>
            <a:ext cx="2160288" cy="461665"/>
          </a:xfrm>
          <a:prstGeom prst="rect">
            <a:avLst/>
          </a:prstGeom>
          <a:noFill/>
        </p:spPr>
        <p:txBody>
          <a:bodyPr wrap="square" rtlCol="0">
            <a:spAutoFit/>
          </a:bodyPr>
          <a:lstStyle/>
          <a:p>
            <a:r>
              <a:rPr lang="el-GR" sz="2400" dirty="0" smtClean="0">
                <a:ln>
                  <a:solidFill>
                    <a:srgbClr val="FF0000"/>
                  </a:solidFill>
                </a:ln>
                <a:solidFill>
                  <a:srgbClr val="FF0000"/>
                </a:solidFill>
                <a:latin typeface="+mj-lt"/>
              </a:rPr>
              <a:t>ΓΟΥΒΕΣ 2016</a:t>
            </a:r>
            <a:endParaRPr lang="el-GR" sz="2400" dirty="0">
              <a:ln>
                <a:solidFill>
                  <a:srgbClr val="FF0000"/>
                </a:solidFill>
              </a:ln>
              <a:solidFill>
                <a:srgbClr val="FF0000"/>
              </a:solidFill>
              <a:latin typeface="+mj-lt"/>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InYa0-bXzDg/TeJMKBRmXPI/AAAAAAAAAPI/xm09W-6pVn4/s1600/%25CE%25A0%25CE%259D%25CE%2595%25CE%25A5%25CE%25A3%25CE%25A4%25CE%2591+%25CE%259C%25CE%259F%25CE%25A5%25CE%25A3%25CE%2599%25CE%259A%25CE%2591+%25CE%259F%25CE%25A1%25CE%2593%25CE%2591%25CE%259D%25CE%2591.jpg"/>
          <p:cNvPicPr>
            <a:picLocks noChangeAspect="1" noChangeArrowheads="1"/>
          </p:cNvPicPr>
          <p:nvPr/>
        </p:nvPicPr>
        <p:blipFill>
          <a:blip r:embed="rId2" cstate="print"/>
          <a:srcRect b="4478"/>
          <a:stretch>
            <a:fillRect/>
          </a:stretch>
        </p:blipFill>
        <p:spPr bwMode="auto">
          <a:xfrm>
            <a:off x="251424" y="368592"/>
            <a:ext cx="2880384" cy="6210828"/>
          </a:xfrm>
          <a:prstGeom prst="rect">
            <a:avLst/>
          </a:prstGeom>
          <a:noFill/>
        </p:spPr>
      </p:pic>
      <p:pic>
        <p:nvPicPr>
          <p:cNvPr id="1028" name="Picture 4" descr="http://3.bp.blogspot.com/-p8M4tEtmK4g/TeJOXVYJRsI/AAAAAAAAAPQ/dP7-cs8D31w/s1600/%25CE%259A%25CE%25A1%25CE%259F%25CE%25A5%25CE%25A3%25CE%25A4%25CE%2591+%25CE%259C%25CE%259F%25CE%25A5%25CE%25A3%25CE%2599%25CE%259A%25CE%2591+%25CE%259F%25CE%25A1%25CE%2593%25CE%2591%25CE%259D%25CE%2591.jpg"/>
          <p:cNvPicPr>
            <a:picLocks noChangeAspect="1" noChangeArrowheads="1"/>
          </p:cNvPicPr>
          <p:nvPr/>
        </p:nvPicPr>
        <p:blipFill>
          <a:blip r:embed="rId3" cstate="print"/>
          <a:srcRect t="1772" b="4190"/>
          <a:stretch>
            <a:fillRect/>
          </a:stretch>
        </p:blipFill>
        <p:spPr bwMode="auto">
          <a:xfrm>
            <a:off x="6192216" y="188568"/>
            <a:ext cx="2790372" cy="6129360"/>
          </a:xfrm>
          <a:prstGeom prst="rect">
            <a:avLst/>
          </a:prstGeom>
          <a:noFill/>
        </p:spPr>
      </p:pic>
      <p:pic>
        <p:nvPicPr>
          <p:cNvPr id="1030" name="Picture 6" descr="http://3.bp.blogspot.com/-312wAQEf6mk/TeJREWtr3KI/AAAAAAAAAPY/XLaRUXLANoI/s1600/%25CE%2595%25CE%2593%25CE%25A7%25CE%259F%25CE%25A1%25CE%2594%25CE%2591+%25CE%259C%25CE%259F%25CE%25A5%25CE%25A3%25CE%2599%25CE%259A%25CE%2591+%25CE%259F%25CE%25A1%25CE%2593%25CE%2591%25CE%259D%25CE%2591.jpg"/>
          <p:cNvPicPr>
            <a:picLocks noChangeAspect="1" noChangeArrowheads="1"/>
          </p:cNvPicPr>
          <p:nvPr/>
        </p:nvPicPr>
        <p:blipFill>
          <a:blip r:embed="rId4" cstate="print"/>
          <a:srcRect r="34694" b="5185"/>
          <a:stretch>
            <a:fillRect/>
          </a:stretch>
        </p:blipFill>
        <p:spPr bwMode="auto">
          <a:xfrm>
            <a:off x="3131808" y="2438868"/>
            <a:ext cx="2880384" cy="3870516"/>
          </a:xfrm>
          <a:prstGeom prst="rect">
            <a:avLst/>
          </a:prstGeom>
          <a:noFill/>
        </p:spPr>
      </p:pic>
      <p:sp>
        <p:nvSpPr>
          <p:cNvPr id="6" name="5 - TextBox"/>
          <p:cNvSpPr txBox="1"/>
          <p:nvPr/>
        </p:nvSpPr>
        <p:spPr>
          <a:xfrm>
            <a:off x="3581868" y="728640"/>
            <a:ext cx="2430324" cy="830997"/>
          </a:xfrm>
          <a:prstGeom prst="rect">
            <a:avLst/>
          </a:prstGeom>
          <a:noFill/>
        </p:spPr>
        <p:txBody>
          <a:bodyPr wrap="square" rtlCol="0">
            <a:spAutoFit/>
          </a:bodyPr>
          <a:lstStyle/>
          <a:p>
            <a:pPr algn="ctr"/>
            <a:r>
              <a:rPr lang="el-GR" sz="2400" b="1" dirty="0" smtClean="0">
                <a:ln w="18000">
                  <a:solidFill>
                    <a:srgbClr val="0070C0"/>
                  </a:solidFill>
                  <a:prstDash val="solid"/>
                  <a:miter lim="800000"/>
                </a:ln>
                <a:solidFill>
                  <a:srgbClr val="0070C0"/>
                </a:solidFill>
                <a:effectLst>
                  <a:outerShdw blurRad="25500" dist="23000" dir="7020000" algn="tl">
                    <a:srgbClr val="000000">
                      <a:alpha val="50000"/>
                    </a:srgbClr>
                  </a:outerShdw>
                </a:effectLst>
              </a:rPr>
              <a:t>ΕΙΔΗ ΜΟΥΣΙΚΩΝ</a:t>
            </a:r>
          </a:p>
          <a:p>
            <a:pPr algn="ctr"/>
            <a:r>
              <a:rPr lang="el-GR" sz="2400" b="1" dirty="0" smtClean="0">
                <a:ln w="18000">
                  <a:solidFill>
                    <a:srgbClr val="0070C0"/>
                  </a:solidFill>
                  <a:prstDash val="solid"/>
                  <a:miter lim="800000"/>
                </a:ln>
                <a:solidFill>
                  <a:srgbClr val="0070C0"/>
                </a:solidFill>
                <a:effectLst>
                  <a:outerShdw blurRad="25500" dist="23000" dir="7020000" algn="tl">
                    <a:srgbClr val="000000">
                      <a:alpha val="50000"/>
                    </a:srgbClr>
                  </a:outerShdw>
                </a:effectLst>
              </a:rPr>
              <a:t> ΟΡΓΑΝΩΝ</a:t>
            </a:r>
            <a:endParaRPr lang="el-GR" sz="2400" b="1" dirty="0">
              <a:ln w="18000">
                <a:solidFill>
                  <a:srgbClr val="0070C0"/>
                </a:solidFill>
                <a:prstDash val="solid"/>
                <a:miter lim="800000"/>
              </a:ln>
              <a:solidFill>
                <a:srgbClr val="0070C0"/>
              </a:solid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Αποτέλεσμα εικόνας για νοτες εικονας"/>
          <p:cNvPicPr>
            <a:picLocks noChangeAspect="1" noChangeArrowheads="1"/>
          </p:cNvPicPr>
          <p:nvPr/>
        </p:nvPicPr>
        <p:blipFill>
          <a:blip r:embed="rId2" cstate="print">
            <a:duotone>
              <a:schemeClr val="bg2">
                <a:shade val="45000"/>
                <a:satMod val="135000"/>
              </a:schemeClr>
              <a:prstClr val="white"/>
            </a:duotone>
            <a:lum bright="2000" contrast="-5000"/>
          </a:blip>
          <a:srcRect/>
          <a:stretch>
            <a:fillRect/>
          </a:stretch>
        </p:blipFill>
        <p:spPr bwMode="auto">
          <a:xfrm>
            <a:off x="413446" y="953670"/>
            <a:ext cx="8317109" cy="4950660"/>
          </a:xfrm>
          <a:prstGeom prst="rect">
            <a:avLst/>
          </a:prstGeom>
          <a:gradFill>
            <a:gsLst>
              <a:gs pos="13000">
                <a:srgbClr val="FAF5B0">
                  <a:alpha val="86667"/>
                </a:srgbClr>
              </a:gs>
              <a:gs pos="50000">
                <a:schemeClr val="accent5">
                  <a:lumMod val="20000"/>
                  <a:lumOff val="80000"/>
                </a:schemeClr>
              </a:gs>
              <a:gs pos="50000">
                <a:schemeClr val="accent5">
                  <a:lumMod val="20000"/>
                  <a:lumOff val="80000"/>
                </a:schemeClr>
              </a:gs>
              <a:gs pos="100000">
                <a:schemeClr val="accent1">
                  <a:tint val="23500"/>
                  <a:satMod val="160000"/>
                </a:schemeClr>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pic>
      <p:sp>
        <p:nvSpPr>
          <p:cNvPr id="1026" name="AutoShape 2" descr="Αποτέλεσμα εικόνας για ειδη μουσικη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ποτέλεσμα εικόνας για ειδη μουσικη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http://www.musicheaven.gr/html/images/stories/2011/1310855353.jpg"/>
          <p:cNvPicPr>
            <a:picLocks noChangeAspect="1" noChangeArrowheads="1"/>
          </p:cNvPicPr>
          <p:nvPr/>
        </p:nvPicPr>
        <p:blipFill>
          <a:blip r:embed="rId3" cstate="print"/>
          <a:srcRect l="18900" t="14190" r="22509" b="12026"/>
          <a:stretch>
            <a:fillRect/>
          </a:stretch>
        </p:blipFill>
        <p:spPr bwMode="auto">
          <a:xfrm>
            <a:off x="5922180" y="4239108"/>
            <a:ext cx="2790372" cy="2340312"/>
          </a:xfrm>
          <a:prstGeom prst="rect">
            <a:avLst/>
          </a:prstGeom>
          <a:noFill/>
        </p:spPr>
      </p:pic>
      <p:pic>
        <p:nvPicPr>
          <p:cNvPr id="1032" name="Picture 8" descr="http://3.bp.blogspot.com/-BrWfqt9cjSw/UL3-xzUrMMI/AAAAAAAAABQ/l6G7uyYKixA/s1600/image003.jpg"/>
          <p:cNvPicPr>
            <a:picLocks noChangeAspect="1" noChangeArrowheads="1"/>
          </p:cNvPicPr>
          <p:nvPr/>
        </p:nvPicPr>
        <p:blipFill>
          <a:blip r:embed="rId4" cstate="print"/>
          <a:srcRect/>
          <a:stretch>
            <a:fillRect/>
          </a:stretch>
        </p:blipFill>
        <p:spPr bwMode="auto">
          <a:xfrm>
            <a:off x="5292096" y="368592"/>
            <a:ext cx="3330443" cy="2038370"/>
          </a:xfrm>
          <a:prstGeom prst="rect">
            <a:avLst/>
          </a:prstGeom>
          <a:noFill/>
        </p:spPr>
      </p:pic>
      <p:pic>
        <p:nvPicPr>
          <p:cNvPr id="1034" name="Picture 10" descr="http://www.christielodge.com/wp-content/uploads/2014/03/jazz_by_kellcandido-d4q1pox.png"/>
          <p:cNvPicPr>
            <a:picLocks noChangeAspect="1" noChangeArrowheads="1"/>
          </p:cNvPicPr>
          <p:nvPr/>
        </p:nvPicPr>
        <p:blipFill>
          <a:blip r:embed="rId5" cstate="print"/>
          <a:srcRect l="2759" t="46313" r="3416" b="2743"/>
          <a:stretch>
            <a:fillRect/>
          </a:stretch>
        </p:blipFill>
        <p:spPr bwMode="auto">
          <a:xfrm>
            <a:off x="521460" y="4779180"/>
            <a:ext cx="2340312" cy="1514320"/>
          </a:xfrm>
          <a:prstGeom prst="rect">
            <a:avLst/>
          </a:prstGeom>
          <a:noFill/>
        </p:spPr>
      </p:pic>
      <p:sp>
        <p:nvSpPr>
          <p:cNvPr id="1036" name="AutoShape 12" descr="http://www.e-orfeas.gr/images/stories/articles/rempetiko/gynaikes_rempetiko_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 name="15 - TextBox"/>
          <p:cNvSpPr txBox="1"/>
          <p:nvPr/>
        </p:nvSpPr>
        <p:spPr>
          <a:xfrm>
            <a:off x="6642276" y="368592"/>
            <a:ext cx="1980264" cy="369332"/>
          </a:xfrm>
          <a:prstGeom prst="rect">
            <a:avLst/>
          </a:prstGeom>
          <a:noFill/>
        </p:spPr>
        <p:txBody>
          <a:bodyPr wrap="square" rtlCol="0">
            <a:spAutoFit/>
          </a:bodyPr>
          <a:lstStyle/>
          <a:p>
            <a:r>
              <a:rPr lang="el-GR" b="1" dirty="0" smtClean="0"/>
              <a:t>Ρεμπέτικα- λαϊκά</a:t>
            </a:r>
            <a:endParaRPr lang="el-GR" b="1" dirty="0"/>
          </a:p>
        </p:txBody>
      </p:sp>
      <p:pic>
        <p:nvPicPr>
          <p:cNvPr id="1048" name="Picture 24" descr="http://easterncrete-music.gr/wp-content/uploads/2015/06/logo-easterncrete-e1434827089847.jpg"/>
          <p:cNvPicPr>
            <a:picLocks noChangeAspect="1" noChangeArrowheads="1"/>
          </p:cNvPicPr>
          <p:nvPr/>
        </p:nvPicPr>
        <p:blipFill>
          <a:blip r:embed="rId6" cstate="print"/>
          <a:srcRect b="30699"/>
          <a:stretch>
            <a:fillRect/>
          </a:stretch>
        </p:blipFill>
        <p:spPr bwMode="auto">
          <a:xfrm>
            <a:off x="701484" y="368592"/>
            <a:ext cx="2638425" cy="990132"/>
          </a:xfrm>
          <a:prstGeom prst="rect">
            <a:avLst/>
          </a:prstGeom>
          <a:noFill/>
        </p:spPr>
      </p:pic>
      <p:pic>
        <p:nvPicPr>
          <p:cNvPr id="1050" name="Picture 26" descr="http://blogs.sch.gr/2dimnagch/files/2012/03/rapmusic.jpg"/>
          <p:cNvPicPr>
            <a:picLocks noChangeAspect="1" noChangeArrowheads="1"/>
          </p:cNvPicPr>
          <p:nvPr/>
        </p:nvPicPr>
        <p:blipFill>
          <a:blip r:embed="rId7" cstate="print"/>
          <a:srcRect r="3175" b="22391"/>
          <a:stretch>
            <a:fillRect/>
          </a:stretch>
        </p:blipFill>
        <p:spPr bwMode="auto">
          <a:xfrm>
            <a:off x="3311832" y="4959204"/>
            <a:ext cx="2250300" cy="1530204"/>
          </a:xfrm>
          <a:prstGeom prst="rect">
            <a:avLst/>
          </a:prstGeom>
          <a:noFill/>
        </p:spPr>
      </p:pic>
      <p:pic>
        <p:nvPicPr>
          <p:cNvPr id="1052" name="Picture 28" descr="http://www.merametaxromata.gr/wp-content/uploads/2015/08/Classical-400x315.jpg"/>
          <p:cNvPicPr>
            <a:picLocks noChangeAspect="1" noChangeArrowheads="1"/>
          </p:cNvPicPr>
          <p:nvPr/>
        </p:nvPicPr>
        <p:blipFill>
          <a:blip r:embed="rId8" cstate="print"/>
          <a:srcRect t="54000" b="22000"/>
          <a:stretch>
            <a:fillRect/>
          </a:stretch>
        </p:blipFill>
        <p:spPr bwMode="auto">
          <a:xfrm>
            <a:off x="251424" y="1718772"/>
            <a:ext cx="1440192" cy="720096"/>
          </a:xfrm>
          <a:prstGeom prst="rect">
            <a:avLst/>
          </a:prstGeom>
          <a:noFill/>
        </p:spPr>
      </p:pic>
      <p:pic>
        <p:nvPicPr>
          <p:cNvPr id="1054" name="Picture 30" descr="http://bp1.blogger.com/_538HGOwMxmY/Ra5QtYX8HKI/AAAAAAAAAPA/KPlLD28HP4M/s320/PIANO2.gif"/>
          <p:cNvPicPr>
            <a:picLocks noChangeAspect="1" noChangeArrowheads="1"/>
          </p:cNvPicPr>
          <p:nvPr/>
        </p:nvPicPr>
        <p:blipFill>
          <a:blip r:embed="rId9" cstate="print"/>
          <a:srcRect t="6300" b="5499"/>
          <a:stretch>
            <a:fillRect/>
          </a:stretch>
        </p:blipFill>
        <p:spPr bwMode="auto">
          <a:xfrm>
            <a:off x="251424" y="1988808"/>
            <a:ext cx="3048000" cy="2520336"/>
          </a:xfrm>
          <a:prstGeom prst="rect">
            <a:avLst/>
          </a:prstGeom>
          <a:noFill/>
        </p:spPr>
      </p:pic>
      <p:sp>
        <p:nvSpPr>
          <p:cNvPr id="25" name="24 - TextBox"/>
          <p:cNvSpPr txBox="1"/>
          <p:nvPr/>
        </p:nvSpPr>
        <p:spPr>
          <a:xfrm>
            <a:off x="3851904" y="2978940"/>
            <a:ext cx="4050540" cy="707886"/>
          </a:xfrm>
          <a:prstGeom prst="rect">
            <a:avLst/>
          </a:prstGeom>
          <a:noFill/>
        </p:spPr>
        <p:txBody>
          <a:bodyPr wrap="square" rtlCol="0">
            <a:spAutoFit/>
          </a:bodyPr>
          <a:lstStyle/>
          <a:p>
            <a:r>
              <a:rPr lang="el-GR" sz="4000" b="1" i="1" spc="300" dirty="0" smtClean="0">
                <a:ln>
                  <a:solidFill>
                    <a:srgbClr val="FF0000"/>
                  </a:solidFill>
                </a:ln>
                <a:solidFill>
                  <a:srgbClr val="FF0000"/>
                </a:solidFill>
                <a:latin typeface="+mj-lt"/>
              </a:rPr>
              <a:t>Είδη μουσικής </a:t>
            </a:r>
            <a:endParaRPr lang="el-GR" sz="4000" b="1" i="1" spc="300" dirty="0">
              <a:ln>
                <a:solidFill>
                  <a:srgbClr val="FF0000"/>
                </a:solidFill>
              </a:ln>
              <a:solidFill>
                <a:srgbClr val="FF0000"/>
              </a:solidFill>
              <a:latin typeface="+mj-lt"/>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Ki-HJEJll2E/Uv3WDPeMmVI/AAAAAAAAB1g/a1CN9nnk1Yo/s928/%25CE%25BB%25CE%25BF%25CE%25B3%25CF%258C%25CF%2584%25CF%2585%25CF%2580%25CE%25BF%2B%25CE%25B3%25CE%25B9%25CE%25B1%2B%25CE%25B1%25CE%25BD%25CE%25B1%25CE%25BA%25CE%25BF%25CE%25B9%25CE%25BD%25CF%258E%25CF%2583%25CE%25B5%25CE%25B9%25CF%2582.jpg"/>
          <p:cNvPicPr>
            <a:picLocks noChangeAspect="1" noChangeArrowheads="1"/>
          </p:cNvPicPr>
          <p:nvPr/>
        </p:nvPicPr>
        <p:blipFill>
          <a:blip r:embed="rId2" cstate="print"/>
          <a:srcRect/>
          <a:stretch>
            <a:fillRect/>
          </a:stretch>
        </p:blipFill>
        <p:spPr bwMode="auto">
          <a:xfrm>
            <a:off x="971520" y="188568"/>
            <a:ext cx="6967560" cy="5015442"/>
          </a:xfrm>
          <a:prstGeom prst="star10">
            <a:avLst/>
          </a:prstGeom>
          <a:noFill/>
        </p:spPr>
      </p:pic>
      <p:sp>
        <p:nvSpPr>
          <p:cNvPr id="3" name="2 - Ορθογώνιο"/>
          <p:cNvSpPr/>
          <p:nvPr/>
        </p:nvSpPr>
        <p:spPr>
          <a:xfrm>
            <a:off x="656478" y="4689168"/>
            <a:ext cx="7831044" cy="1938992"/>
          </a:xfrm>
          <a:prstGeom prst="rect">
            <a:avLst/>
          </a:prstGeom>
        </p:spPr>
        <p:txBody>
          <a:bodyPr wrap="square">
            <a:spAutoFit/>
          </a:bodyPr>
          <a:lstStyle/>
          <a:p>
            <a:r>
              <a:rPr lang="el-GR" sz="2000" b="1" i="1" dirty="0" smtClean="0">
                <a:solidFill>
                  <a:srgbClr val="002060"/>
                </a:solidFill>
                <a:latin typeface="Bookman Old Style" pitchFamily="18" charset="0"/>
              </a:rPr>
              <a:t>Η μουσική βελτιώνει τη μνήμη και τη γλώσσα</a:t>
            </a:r>
            <a:br>
              <a:rPr lang="el-GR" sz="2000" b="1" i="1" dirty="0" smtClean="0">
                <a:solidFill>
                  <a:srgbClr val="002060"/>
                </a:solidFill>
                <a:latin typeface="Bookman Old Style" pitchFamily="18" charset="0"/>
              </a:rPr>
            </a:br>
            <a:r>
              <a:rPr lang="el-GR" sz="2000" b="1" i="1" dirty="0" smtClean="0">
                <a:solidFill>
                  <a:srgbClr val="002060"/>
                </a:solidFill>
                <a:latin typeface="Bookman Old Style" pitchFamily="18" charset="0"/>
              </a:rPr>
              <a:t/>
            </a:r>
            <a:br>
              <a:rPr lang="el-GR" sz="2000" b="1" i="1" dirty="0" smtClean="0">
                <a:solidFill>
                  <a:srgbClr val="002060"/>
                </a:solidFill>
                <a:latin typeface="Bookman Old Style" pitchFamily="18" charset="0"/>
              </a:rPr>
            </a:br>
            <a:r>
              <a:rPr lang="el-GR" sz="2000" b="1" i="1" dirty="0" smtClean="0">
                <a:solidFill>
                  <a:srgbClr val="002060"/>
                </a:solidFill>
                <a:latin typeface="Bookman Old Style" pitchFamily="18" charset="0"/>
              </a:rPr>
              <a:t>Τα παιδιά τα οποία μαθαίνουν να παίζουν ένα μουσικό όργανο έχουν καλύτερη μνήμη και γλωσσικές δεξιότητες.</a:t>
            </a:r>
            <a:r>
              <a:rPr lang="el-GR" sz="2000" b="1" i="1" dirty="0" smtClean="0">
                <a:solidFill>
                  <a:srgbClr val="002060"/>
                </a:solidFill>
                <a:latin typeface="Garamond" pitchFamily="18" charset="0"/>
              </a:rPr>
              <a:t/>
            </a:r>
            <a:br>
              <a:rPr lang="el-GR" sz="2000" b="1" i="1" dirty="0" smtClean="0">
                <a:solidFill>
                  <a:srgbClr val="002060"/>
                </a:solidFill>
                <a:latin typeface="Garamond" pitchFamily="18" charset="0"/>
              </a:rPr>
            </a:br>
            <a:r>
              <a:rPr lang="el-GR" sz="2000" b="1" i="1" dirty="0" smtClean="0">
                <a:solidFill>
                  <a:srgbClr val="002060"/>
                </a:solidFill>
                <a:latin typeface="Garamond" pitchFamily="18" charset="0"/>
              </a:rPr>
              <a:t/>
            </a:r>
            <a:br>
              <a:rPr lang="el-GR" sz="2000" b="1" i="1" dirty="0" smtClean="0">
                <a:solidFill>
                  <a:srgbClr val="002060"/>
                </a:solidFill>
                <a:latin typeface="Garamond" pitchFamily="18" charset="0"/>
              </a:rPr>
            </a:br>
            <a:endParaRPr lang="el-GR" sz="2000" dirty="0">
              <a:solidFill>
                <a:srgbClr val="002060"/>
              </a:solidFill>
              <a:latin typeface="Garamond" pitchFamily="18"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Αποτέλεσμα εικόνας για νοτες εικονας"/>
          <p:cNvPicPr>
            <a:picLocks noChangeAspect="1" noChangeArrowheads="1"/>
          </p:cNvPicPr>
          <p:nvPr/>
        </p:nvPicPr>
        <p:blipFill>
          <a:blip r:embed="rId2" cstate="print">
            <a:duotone>
              <a:schemeClr val="bg2">
                <a:shade val="45000"/>
                <a:satMod val="135000"/>
              </a:schemeClr>
              <a:prstClr val="white"/>
            </a:duotone>
            <a:lum bright="2000" contrast="-5000"/>
          </a:blip>
          <a:srcRect/>
          <a:stretch>
            <a:fillRect/>
          </a:stretch>
        </p:blipFill>
        <p:spPr bwMode="auto">
          <a:xfrm>
            <a:off x="413446" y="953670"/>
            <a:ext cx="8317109" cy="4950660"/>
          </a:xfrm>
          <a:prstGeom prst="rect">
            <a:avLst/>
          </a:prstGeom>
          <a:gradFill>
            <a:gsLst>
              <a:gs pos="13000">
                <a:srgbClr val="FAF5B0">
                  <a:alpha val="86667"/>
                </a:srgbClr>
              </a:gs>
              <a:gs pos="50000">
                <a:schemeClr val="accent5">
                  <a:lumMod val="20000"/>
                  <a:lumOff val="80000"/>
                </a:schemeClr>
              </a:gs>
              <a:gs pos="50000">
                <a:schemeClr val="accent5">
                  <a:lumMod val="20000"/>
                  <a:lumOff val="80000"/>
                </a:schemeClr>
              </a:gs>
              <a:gs pos="100000">
                <a:schemeClr val="accent1">
                  <a:tint val="23500"/>
                  <a:satMod val="160000"/>
                </a:schemeClr>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pic>
      <p:pic>
        <p:nvPicPr>
          <p:cNvPr id="1026" name="Picture 2" descr="http://www.neolaia.gr/wp-content/uploads/2014/05/mousiki-2.jpg"/>
          <p:cNvPicPr>
            <a:picLocks noChangeAspect="1" noChangeArrowheads="1"/>
          </p:cNvPicPr>
          <p:nvPr/>
        </p:nvPicPr>
        <p:blipFill>
          <a:blip r:embed="rId3" cstate="print"/>
          <a:srcRect l="6517" r="10387"/>
          <a:stretch>
            <a:fillRect/>
          </a:stretch>
        </p:blipFill>
        <p:spPr bwMode="auto">
          <a:xfrm>
            <a:off x="431448" y="278580"/>
            <a:ext cx="4590612" cy="1743076"/>
          </a:xfrm>
          <a:prstGeom prst="rect">
            <a:avLst/>
          </a:prstGeom>
          <a:noFill/>
        </p:spPr>
      </p:pic>
      <p:pic>
        <p:nvPicPr>
          <p:cNvPr id="1028" name="Picture 4" descr="http://www.athensvoice.gr/sites/default/files/imagecache/image-477x/article/66869-149759.jpg"/>
          <p:cNvPicPr>
            <a:picLocks noChangeAspect="1" noChangeArrowheads="1"/>
          </p:cNvPicPr>
          <p:nvPr/>
        </p:nvPicPr>
        <p:blipFill>
          <a:blip r:embed="rId4" cstate="print"/>
          <a:srcRect t="14105"/>
          <a:stretch>
            <a:fillRect/>
          </a:stretch>
        </p:blipFill>
        <p:spPr bwMode="auto">
          <a:xfrm>
            <a:off x="4301964" y="1178700"/>
            <a:ext cx="4543425" cy="2192652"/>
          </a:xfrm>
          <a:prstGeom prst="rect">
            <a:avLst/>
          </a:prstGeom>
          <a:noFill/>
        </p:spPr>
      </p:pic>
      <p:pic>
        <p:nvPicPr>
          <p:cNvPr id="7" name="6 - Εικόνα" descr="http://popaganda.gr/wp-content/uploads/friendship-utube.jpg"/>
          <p:cNvPicPr/>
          <p:nvPr/>
        </p:nvPicPr>
        <p:blipFill>
          <a:blip r:embed="rId5" cstate="print"/>
          <a:srcRect/>
          <a:stretch>
            <a:fillRect/>
          </a:stretch>
        </p:blipFill>
        <p:spPr bwMode="auto">
          <a:xfrm>
            <a:off x="611472" y="2528880"/>
            <a:ext cx="4230564" cy="1710228"/>
          </a:xfrm>
          <a:prstGeom prst="rect">
            <a:avLst/>
          </a:prstGeom>
          <a:noFill/>
          <a:ln w="9525">
            <a:noFill/>
            <a:miter lim="800000"/>
            <a:headEnd/>
            <a:tailEnd/>
          </a:ln>
        </p:spPr>
      </p:pic>
      <p:pic>
        <p:nvPicPr>
          <p:cNvPr id="8" name="7 - Εικόνα" descr="http://popaganda.gr/wp-content/uploads/Music-is-Contagious.jpg"/>
          <p:cNvPicPr/>
          <p:nvPr/>
        </p:nvPicPr>
        <p:blipFill>
          <a:blip r:embed="rId6" cstate="print"/>
          <a:srcRect l="7762" t="13799" r="4917" b="27556"/>
          <a:stretch>
            <a:fillRect/>
          </a:stretch>
        </p:blipFill>
        <p:spPr bwMode="auto">
          <a:xfrm>
            <a:off x="4752024" y="3699036"/>
            <a:ext cx="4050540" cy="1530204"/>
          </a:xfrm>
          <a:prstGeom prst="rect">
            <a:avLst/>
          </a:prstGeom>
          <a:noFill/>
          <a:ln w="9525">
            <a:noFill/>
            <a:miter lim="800000"/>
            <a:headEnd/>
            <a:tailEnd/>
          </a:ln>
        </p:spPr>
      </p:pic>
      <p:sp>
        <p:nvSpPr>
          <p:cNvPr id="9" name="8 - Ορθογώνιο"/>
          <p:cNvSpPr/>
          <p:nvPr/>
        </p:nvSpPr>
        <p:spPr>
          <a:xfrm>
            <a:off x="791496" y="5319252"/>
            <a:ext cx="7741032" cy="1631216"/>
          </a:xfrm>
          <a:prstGeom prst="rect">
            <a:avLst/>
          </a:prstGeom>
        </p:spPr>
        <p:txBody>
          <a:bodyPr wrap="square">
            <a:spAutoFit/>
          </a:bodyPr>
          <a:lstStyle/>
          <a:p>
            <a:pPr algn="ctr"/>
            <a:r>
              <a:rPr lang="el-GR" sz="2000" b="1" i="1" dirty="0" smtClean="0">
                <a:solidFill>
                  <a:srgbClr val="002060"/>
                </a:solidFill>
                <a:latin typeface="Bookman Old Style" pitchFamily="18" charset="0"/>
              </a:rPr>
              <a:t>Με τη μουσική ζωγραφίζεις ήχους, πετάς στα αστέρια, γνωρίζεις διαφορετικούς πολιτισμούς και κουλτούρες και το κυριότερο επικοινωνείς</a:t>
            </a:r>
            <a:r>
              <a:rPr lang="el-GR" sz="2400" b="1" i="1" dirty="0" smtClean="0">
                <a:solidFill>
                  <a:srgbClr val="002060"/>
                </a:solidFill>
                <a:latin typeface="Bookman Old Style" pitchFamily="18" charset="0"/>
              </a:rPr>
              <a:t>.</a:t>
            </a:r>
            <a:r>
              <a:rPr lang="el-GR" b="1" i="1" dirty="0" smtClean="0"/>
              <a:t/>
            </a:r>
            <a:br>
              <a:rPr lang="el-GR" b="1" i="1" dirty="0" smtClean="0"/>
            </a:br>
            <a:r>
              <a:rPr lang="el-GR" b="1" i="1" dirty="0" smtClean="0"/>
              <a:t/>
            </a:r>
            <a:br>
              <a:rPr lang="el-GR" b="1" i="1" dirty="0" smtClean="0"/>
            </a:br>
            <a:endParaRPr lang="el-GR" b="1" i="1"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82" name="Picture 6" descr="images 3"/>
          <p:cNvPicPr>
            <a:picLocks noChangeAspect="1" noChangeArrowheads="1"/>
          </p:cNvPicPr>
          <p:nvPr/>
        </p:nvPicPr>
        <p:blipFill>
          <a:blip r:embed="rId2" cstate="print"/>
          <a:srcRect/>
          <a:stretch>
            <a:fillRect/>
          </a:stretch>
        </p:blipFill>
        <p:spPr bwMode="auto">
          <a:xfrm>
            <a:off x="-757238" y="0"/>
            <a:ext cx="10475913" cy="6858000"/>
          </a:xfrm>
          <a:prstGeom prst="rect">
            <a:avLst/>
          </a:prstGeom>
          <a:noFill/>
        </p:spPr>
      </p:pic>
      <p:sp>
        <p:nvSpPr>
          <p:cNvPr id="50183" name="Text Box 7"/>
          <p:cNvSpPr txBox="1">
            <a:spLocks noChangeArrowheads="1"/>
          </p:cNvSpPr>
          <p:nvPr/>
        </p:nvSpPr>
        <p:spPr bwMode="auto">
          <a:xfrm>
            <a:off x="1476375" y="333375"/>
            <a:ext cx="6408738" cy="915988"/>
          </a:xfrm>
          <a:prstGeom prst="rect">
            <a:avLst/>
          </a:prstGeom>
          <a:noFill/>
          <a:ln w="9525">
            <a:noFill/>
            <a:miter lim="800000"/>
            <a:headEnd/>
            <a:tailEnd/>
          </a:ln>
          <a:effectLst/>
        </p:spPr>
        <p:txBody>
          <a:bodyPr>
            <a:spAutoFit/>
          </a:bodyPr>
          <a:lstStyle/>
          <a:p>
            <a:r>
              <a:rPr lang="el-GR" b="1">
                <a:solidFill>
                  <a:schemeClr val="bg1"/>
                </a:solidFill>
                <a:latin typeface="Arial Black" pitchFamily="34" charset="0"/>
              </a:rPr>
              <a:t>Επίσης η μουσική μας ενώνει</a:t>
            </a:r>
          </a:p>
          <a:p>
            <a:r>
              <a:rPr lang="el-GR" b="1">
                <a:solidFill>
                  <a:schemeClr val="bg1"/>
                </a:solidFill>
                <a:latin typeface="Arial Black" pitchFamily="34" charset="0"/>
              </a:rPr>
              <a:t>επειδή κάθε άνθρωπος την έχει</a:t>
            </a:r>
          </a:p>
          <a:p>
            <a:r>
              <a:rPr lang="el-GR" b="1">
                <a:solidFill>
                  <a:schemeClr val="bg1"/>
                </a:solidFill>
                <a:latin typeface="Arial Black" pitchFamily="34" charset="0"/>
              </a:rPr>
              <a:t>ανάγκη…</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Αποτέλεσμα εικόνας για νοτες εικονας"/>
          <p:cNvPicPr>
            <a:picLocks noChangeAspect="1" noChangeArrowheads="1"/>
          </p:cNvPicPr>
          <p:nvPr/>
        </p:nvPicPr>
        <p:blipFill>
          <a:blip r:embed="rId2" cstate="print">
            <a:duotone>
              <a:schemeClr val="bg2">
                <a:shade val="45000"/>
                <a:satMod val="135000"/>
              </a:schemeClr>
              <a:prstClr val="white"/>
            </a:duotone>
            <a:lum bright="2000" contrast="-5000"/>
          </a:blip>
          <a:srcRect/>
          <a:stretch>
            <a:fillRect/>
          </a:stretch>
        </p:blipFill>
        <p:spPr bwMode="auto">
          <a:xfrm>
            <a:off x="413446" y="953670"/>
            <a:ext cx="8317109" cy="4950660"/>
          </a:xfrm>
          <a:prstGeom prst="rect">
            <a:avLst/>
          </a:prstGeom>
          <a:gradFill>
            <a:gsLst>
              <a:gs pos="13000">
                <a:srgbClr val="FAF5B0">
                  <a:alpha val="86667"/>
                </a:srgbClr>
              </a:gs>
              <a:gs pos="50000">
                <a:schemeClr val="accent5">
                  <a:lumMod val="20000"/>
                  <a:lumOff val="80000"/>
                </a:schemeClr>
              </a:gs>
              <a:gs pos="50000">
                <a:schemeClr val="accent5">
                  <a:lumMod val="20000"/>
                  <a:lumOff val="80000"/>
                </a:schemeClr>
              </a:gs>
              <a:gs pos="100000">
                <a:schemeClr val="accent1">
                  <a:tint val="23500"/>
                  <a:satMod val="160000"/>
                </a:schemeClr>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pic>
      <p:sp>
        <p:nvSpPr>
          <p:cNvPr id="2" name="1 - TextBox"/>
          <p:cNvSpPr txBox="1"/>
          <p:nvPr/>
        </p:nvSpPr>
        <p:spPr>
          <a:xfrm>
            <a:off x="2321700" y="2798916"/>
            <a:ext cx="4230564" cy="1384995"/>
          </a:xfrm>
          <a:prstGeom prst="rect">
            <a:avLst/>
          </a:prstGeom>
          <a:noFill/>
        </p:spPr>
        <p:txBody>
          <a:bodyPr wrap="square" rtlCol="0">
            <a:spAutoFit/>
          </a:bodyPr>
          <a:lstStyle/>
          <a:p>
            <a:pPr algn="ctr"/>
            <a:r>
              <a:rPr lang="el-GR" sz="2800" b="1" i="1" dirty="0" smtClean="0">
                <a:ln w="18000">
                  <a:solidFill>
                    <a:srgbClr val="FF0000"/>
                  </a:solidFill>
                  <a:prstDash val="solid"/>
                  <a:miter lim="800000"/>
                </a:ln>
                <a:solidFill>
                  <a:srgbClr val="FF0000"/>
                </a:solidFill>
                <a:effectLst>
                  <a:outerShdw blurRad="25500" dist="23000" dir="7020000" algn="tl">
                    <a:srgbClr val="000000">
                      <a:alpha val="50000"/>
                    </a:srgbClr>
                  </a:outerShdw>
                </a:effectLst>
                <a:latin typeface="Bookman Old Style" pitchFamily="18" charset="0"/>
              </a:rPr>
              <a:t>ΕΥΧΑΡΙΣΤΟΥΜΕ  ΠΟΥ ΜΑΣ ΠΑΡΑΚΟΛΟΥΘΗΣΑΤΕ</a:t>
            </a:r>
            <a:endParaRPr lang="el-GR" sz="2800" b="1" i="1" dirty="0">
              <a:ln w="18000">
                <a:solidFill>
                  <a:srgbClr val="FF0000"/>
                </a:solidFill>
                <a:prstDash val="solid"/>
                <a:miter lim="800000"/>
              </a:ln>
              <a:solidFill>
                <a:srgbClr val="FF0000"/>
              </a:solidFill>
              <a:effectLst>
                <a:outerShdw blurRad="25500" dist="23000" dir="7020000" algn="tl">
                  <a:srgbClr val="000000">
                    <a:alpha val="50000"/>
                  </a:srgbClr>
                </a:outerShdw>
              </a:effectLst>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νοτες εικονας"/>
          <p:cNvPicPr>
            <a:picLocks noChangeAspect="1" noChangeArrowheads="1"/>
          </p:cNvPicPr>
          <p:nvPr/>
        </p:nvPicPr>
        <p:blipFill>
          <a:blip r:embed="rId2" cstate="print">
            <a:duotone>
              <a:schemeClr val="bg2">
                <a:shade val="45000"/>
                <a:satMod val="135000"/>
              </a:schemeClr>
              <a:prstClr val="white"/>
            </a:duotone>
            <a:lum bright="2000" contrast="-5000"/>
          </a:blip>
          <a:srcRect/>
          <a:stretch>
            <a:fillRect/>
          </a:stretch>
        </p:blipFill>
        <p:spPr bwMode="auto">
          <a:xfrm>
            <a:off x="413446" y="953670"/>
            <a:ext cx="8317109" cy="4950660"/>
          </a:xfrm>
          <a:prstGeom prst="rect">
            <a:avLst/>
          </a:prstGeom>
          <a:gradFill>
            <a:gsLst>
              <a:gs pos="13000">
                <a:srgbClr val="FAF5B0">
                  <a:alpha val="86667"/>
                </a:srgbClr>
              </a:gs>
              <a:gs pos="50000">
                <a:schemeClr val="accent5">
                  <a:lumMod val="20000"/>
                  <a:lumOff val="80000"/>
                </a:schemeClr>
              </a:gs>
              <a:gs pos="50000">
                <a:schemeClr val="accent5">
                  <a:lumMod val="20000"/>
                  <a:lumOff val="80000"/>
                </a:schemeClr>
              </a:gs>
              <a:gs pos="100000">
                <a:schemeClr val="accent1">
                  <a:tint val="23500"/>
                  <a:satMod val="160000"/>
                </a:schemeClr>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pic>
      <p:sp>
        <p:nvSpPr>
          <p:cNvPr id="2" name="1 - Τίτλος"/>
          <p:cNvSpPr>
            <a:spLocks noGrp="1"/>
          </p:cNvSpPr>
          <p:nvPr>
            <p:ph type="ctrTitle"/>
          </p:nvPr>
        </p:nvSpPr>
        <p:spPr>
          <a:xfrm>
            <a:off x="685800" y="2573886"/>
            <a:ext cx="7772400" cy="1710228"/>
          </a:xfrm>
        </p:spPr>
        <p:txBody>
          <a:bodyPr>
            <a:noAutofit/>
            <a:scene3d>
              <a:camera prst="perspectiveFront"/>
              <a:lightRig rig="threePt" dir="t"/>
            </a:scene3d>
          </a:bodyPr>
          <a:lstStyle/>
          <a:p>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48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Β΄ ΓΥΜΝΑΣΙΟΥ </a:t>
            </a: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Β τρίμηνο </a:t>
            </a:r>
            <a:r>
              <a:rPr lang="el-GR" sz="48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48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48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48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28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Επιμελητής καθηγητής</a:t>
            </a:r>
            <a:r>
              <a:rPr lang="el-GR" sz="48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48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ΓΙΩΡΓΟΣ ΣΙΜΟΣ</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t/>
            </a:r>
            <a:br>
              <a:rPr lang="el-GR" sz="3200" b="1" dirty="0" smtClean="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rPr>
            </a:br>
            <a:endParaRPr lang="el-GR" sz="3200" b="1" dirty="0">
              <a:ln w="19050">
                <a:solidFill>
                  <a:srgbClr val="FF0000"/>
                </a:solidFill>
                <a:prstDash val="solid"/>
                <a:miter lim="800000"/>
              </a:ln>
              <a:solidFill>
                <a:schemeClr val="tx1">
                  <a:lumMod val="50000"/>
                  <a:lumOff val="50000"/>
                </a:schemeClr>
              </a:solidFill>
              <a:effectLst>
                <a:outerShdw blurRad="25500" dist="23000" dir="7020000" algn="tl">
                  <a:srgbClr val="000000">
                    <a:alpha val="50000"/>
                  </a:srgbClr>
                </a:outerShdw>
              </a:effectLst>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4" descr="slide_16"/>
          <p:cNvPicPr>
            <a:picLocks noGrp="1" noChangeAspect="1" noChangeArrowheads="1"/>
          </p:cNvPicPr>
          <p:nvPr>
            <p:ph idx="1"/>
          </p:nvPr>
        </p:nvPicPr>
        <p:blipFill>
          <a:blip r:embed="rId2" cstate="print"/>
          <a:srcRect/>
          <a:stretch>
            <a:fillRect/>
          </a:stretch>
        </p:blipFill>
        <p:spPr>
          <a:xfrm>
            <a:off x="611188" y="1125538"/>
            <a:ext cx="7921625" cy="4895850"/>
          </a:xfrm>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1" name="Rectangle 43"/>
          <p:cNvSpPr>
            <a:spLocks noChangeArrowheads="1"/>
          </p:cNvSpPr>
          <p:nvPr/>
        </p:nvSpPr>
        <p:spPr bwMode="auto">
          <a:xfrm>
            <a:off x="179388" y="1125538"/>
            <a:ext cx="3451225" cy="4211637"/>
          </a:xfrm>
          <a:prstGeom prst="rect">
            <a:avLst/>
          </a:prstGeom>
          <a:noFill/>
          <a:ln w="9525">
            <a:noFill/>
            <a:miter lim="800000"/>
            <a:headEnd/>
            <a:tailEnd/>
          </a:ln>
          <a:effectLst/>
        </p:spPr>
        <p:txBody>
          <a:bodyPr anchor="ctr">
            <a:spAutoFit/>
          </a:bodyPr>
          <a:lstStyle/>
          <a:p>
            <a:r>
              <a:rPr lang="el-GR" sz="1800"/>
              <a:t>Η μουσική ήταν για τους αρχαίους Έλληνες μια από τις πιο αγαπητές τέχνες και πίστευαν ότι είχε θελκή προέλευση. Από τα αρχαιολογικά ευρήματα διαπιστώνεται πως ήταν βασικό και αναπόσπαστο κομμάτι της ζωής τους. Τους συντρόφευε αδιάκοπα απο τη γέννηση εως το θάνατο, παίζοντας πρωτεύοντα ρόλο στην εκπαίδευση, την ψυχαγωγία και σε κάθε κοινωνική δραστηριότητα. </a:t>
            </a:r>
          </a:p>
        </p:txBody>
      </p:sp>
      <p:sp>
        <p:nvSpPr>
          <p:cNvPr id="2092" name="Rectangle 44"/>
          <p:cNvSpPr>
            <a:spLocks noChangeArrowheads="1"/>
          </p:cNvSpPr>
          <p:nvPr/>
        </p:nvSpPr>
        <p:spPr bwMode="auto">
          <a:xfrm>
            <a:off x="2555875" y="461963"/>
            <a:ext cx="4176713" cy="396875"/>
          </a:xfrm>
          <a:prstGeom prst="rect">
            <a:avLst/>
          </a:prstGeom>
          <a:noFill/>
          <a:ln w="9525">
            <a:noFill/>
            <a:miter lim="800000"/>
            <a:headEnd/>
            <a:tailEnd/>
          </a:ln>
          <a:effectLst/>
        </p:spPr>
        <p:txBody>
          <a:bodyPr anchor="ctr">
            <a:spAutoFit/>
          </a:bodyPr>
          <a:lstStyle/>
          <a:p>
            <a:r>
              <a:rPr lang="el-GR" sz="2000" b="1" i="1" u="sng"/>
              <a:t>Η μουσική στην</a:t>
            </a:r>
            <a:r>
              <a:rPr lang="en-US" sz="2000" b="1" i="1" u="sng"/>
              <a:t>  </a:t>
            </a:r>
            <a:r>
              <a:rPr lang="el-GR" sz="2000" b="1" i="1" u="sng"/>
              <a:t>Αρχαιότητα</a:t>
            </a:r>
          </a:p>
        </p:txBody>
      </p:sp>
      <p:sp>
        <p:nvSpPr>
          <p:cNvPr id="2093" name="Rectangle 45"/>
          <p:cNvSpPr>
            <a:spLocks noChangeArrowheads="1"/>
          </p:cNvSpPr>
          <p:nvPr/>
        </p:nvSpPr>
        <p:spPr bwMode="auto">
          <a:xfrm>
            <a:off x="250825" y="5661025"/>
            <a:ext cx="6264275" cy="915988"/>
          </a:xfrm>
          <a:prstGeom prst="rect">
            <a:avLst/>
          </a:prstGeom>
          <a:noFill/>
          <a:ln w="9525">
            <a:noFill/>
            <a:miter lim="800000"/>
            <a:headEnd/>
            <a:tailEnd/>
          </a:ln>
          <a:effectLst/>
        </p:spPr>
        <p:txBody>
          <a:bodyPr anchor="ctr">
            <a:spAutoFit/>
          </a:bodyPr>
          <a:lstStyle/>
          <a:p>
            <a:r>
              <a:rPr lang="el-GR" sz="1800"/>
              <a:t>Στις μεγάλες γιορτές οι ιερείς, οι μουσικοί και μια χορωδία έψαλλαν ύμνους στο θεό που γιόρταζε διασχίζοντας την πόλη.</a:t>
            </a:r>
          </a:p>
        </p:txBody>
      </p:sp>
      <p:sp>
        <p:nvSpPr>
          <p:cNvPr id="2095" name="Rectangle 47"/>
          <p:cNvSpPr>
            <a:spLocks noChangeArrowheads="1"/>
          </p:cNvSpPr>
          <p:nvPr/>
        </p:nvSpPr>
        <p:spPr bwMode="auto">
          <a:xfrm>
            <a:off x="0" y="2292350"/>
            <a:ext cx="9144000" cy="0"/>
          </a:xfrm>
          <a:prstGeom prst="rect">
            <a:avLst/>
          </a:prstGeom>
          <a:noFill/>
          <a:ln w="9525">
            <a:noFill/>
            <a:miter lim="800000"/>
            <a:headEnd/>
            <a:tailEnd/>
          </a:ln>
          <a:effectLst/>
        </p:spPr>
        <p:txBody>
          <a:bodyPr wrap="none" anchor="ctr">
            <a:spAutoFit/>
          </a:bodyPr>
          <a:lstStyle/>
          <a:p>
            <a:endParaRPr lang="el-GR"/>
          </a:p>
        </p:txBody>
      </p:sp>
      <p:pic>
        <p:nvPicPr>
          <p:cNvPr id="2094" name="Picture 46" descr="Εικόνα"/>
          <p:cNvPicPr>
            <a:picLocks noChangeAspect="1" noChangeArrowheads="1"/>
          </p:cNvPicPr>
          <p:nvPr/>
        </p:nvPicPr>
        <p:blipFill>
          <a:blip r:embed="rId2" r:link="rId3" cstate="print"/>
          <a:srcRect/>
          <a:stretch>
            <a:fillRect/>
          </a:stretch>
        </p:blipFill>
        <p:spPr bwMode="auto">
          <a:xfrm>
            <a:off x="4211638" y="981075"/>
            <a:ext cx="4649787" cy="4392613"/>
          </a:xfrm>
          <a:prstGeom prst="rect">
            <a:avLst/>
          </a:prstGeom>
          <a:noFill/>
        </p:spPr>
      </p:pic>
      <p:sp>
        <p:nvSpPr>
          <p:cNvPr id="2096" name="Rectangle 48"/>
          <p:cNvSpPr>
            <a:spLocks noChangeArrowheads="1"/>
          </p:cNvSpPr>
          <p:nvPr/>
        </p:nvSpPr>
        <p:spPr bwMode="auto">
          <a:xfrm>
            <a:off x="4127500" y="4462463"/>
            <a:ext cx="184150" cy="366712"/>
          </a:xfrm>
          <a:prstGeom prst="rect">
            <a:avLst/>
          </a:prstGeom>
          <a:noFill/>
          <a:ln w="9525">
            <a:noFill/>
            <a:miter lim="800000"/>
            <a:headEnd/>
            <a:tailEnd/>
          </a:ln>
          <a:effectLst/>
        </p:spPr>
        <p:txBody>
          <a:bodyPr wrap="none" anchor="ctr">
            <a:spAutoFit/>
          </a:bodyPr>
          <a:lstStyle/>
          <a:p>
            <a:endParaRPr lang="el-GR" sz="1800"/>
          </a:p>
        </p:txBody>
      </p:sp>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260350"/>
            <a:ext cx="7900988" cy="1739900"/>
          </a:xfrm>
          <a:prstGeom prst="rect">
            <a:avLst/>
          </a:prstGeom>
          <a:noFill/>
          <a:ln w="9525">
            <a:noFill/>
            <a:miter lim="800000"/>
            <a:headEnd/>
            <a:tailEnd/>
          </a:ln>
          <a:effectLst/>
        </p:spPr>
        <p:txBody>
          <a:bodyPr anchor="ctr">
            <a:spAutoFit/>
          </a:bodyPr>
          <a:lstStyle/>
          <a:p>
            <a:r>
              <a:rPr lang="el-GR" sz="1800"/>
              <a:t>Κατέληγαν στο ιερό του θεού όπου γίνονταν οι θυσίες και στη συνέχεια ακολουθούσε χορός και τραγούδι. Οι γιορτές αυτές συνήθως κρατούσαν μέρες και περιλάμβαναν και μουσικούς αγώνες: αγώνες αυλητικής και αυλωδίας, κιθαριστικής και κιθαρωδίας, και έκλειναν με αγώνες ραψωδίας. Το βραβείο για το νικητή ήταν συνήθως ένα στεφάνι από ελιά, κισσό ή μυρτιά. </a:t>
            </a:r>
          </a:p>
        </p:txBody>
      </p:sp>
      <p:sp>
        <p:nvSpPr>
          <p:cNvPr id="3077" name="Rectangle 5"/>
          <p:cNvSpPr>
            <a:spLocks noChangeArrowheads="1"/>
          </p:cNvSpPr>
          <p:nvPr/>
        </p:nvSpPr>
        <p:spPr bwMode="auto">
          <a:xfrm>
            <a:off x="3238500" y="3644900"/>
            <a:ext cx="5905500" cy="2289175"/>
          </a:xfrm>
          <a:prstGeom prst="rect">
            <a:avLst/>
          </a:prstGeom>
          <a:noFill/>
          <a:ln w="9525">
            <a:noFill/>
            <a:miter lim="800000"/>
            <a:headEnd/>
            <a:tailEnd/>
          </a:ln>
          <a:effectLst/>
        </p:spPr>
        <p:txBody>
          <a:bodyPr anchor="ctr">
            <a:spAutoFit/>
          </a:bodyPr>
          <a:lstStyle/>
          <a:p>
            <a:pPr algn="ctr"/>
            <a:r>
              <a:rPr lang="el-GR" sz="1800"/>
              <a:t>Με την κατάκτηση του ελλαδικού χώρου από τους Ρωμαίους τα μουσικά πράγματα δεν αλλάζουν. Οι Ρωμαίοι διατηρούν τις βάσεις της ελληνικής μουσικής τόσο στη θεωρία όσο και στα όργανα. Επειδή όμως η Ρώμη ήταν η στρατιωτική υπερδύναμη της εποχής, η μουσική γίνεται πιο πομπώδης και επιβλητική και εξακολουθεί να έχει εξέχουσα θέση τόσο στη δημόσια όσο και στην ιδιωτική ζωή. </a:t>
            </a:r>
          </a:p>
        </p:txBody>
      </p:sp>
      <p:sp>
        <p:nvSpPr>
          <p:cNvPr id="3078" name="Rectangle 6"/>
          <p:cNvSpPr>
            <a:spLocks noChangeArrowheads="1"/>
          </p:cNvSpPr>
          <p:nvPr/>
        </p:nvSpPr>
        <p:spPr bwMode="auto">
          <a:xfrm>
            <a:off x="4787900" y="2808288"/>
            <a:ext cx="3529013" cy="457200"/>
          </a:xfrm>
          <a:prstGeom prst="rect">
            <a:avLst/>
          </a:prstGeom>
          <a:noFill/>
          <a:ln w="9525">
            <a:noFill/>
            <a:miter lim="800000"/>
            <a:headEnd/>
            <a:tailEnd/>
          </a:ln>
          <a:effectLst/>
        </p:spPr>
        <p:txBody>
          <a:bodyPr anchor="ctr">
            <a:spAutoFit/>
          </a:bodyPr>
          <a:lstStyle/>
          <a:p>
            <a:pPr algn="ctr"/>
            <a:r>
              <a:rPr lang="el-GR" sz="2400" i="1"/>
              <a:t>Η μουσική στη Ρώμη</a:t>
            </a:r>
          </a:p>
        </p:txBody>
      </p:sp>
      <p:pic>
        <p:nvPicPr>
          <p:cNvPr id="3079" name="Picture 7" descr="Εικόνα"/>
          <p:cNvPicPr>
            <a:picLocks noChangeAspect="1" noChangeArrowheads="1"/>
          </p:cNvPicPr>
          <p:nvPr/>
        </p:nvPicPr>
        <p:blipFill>
          <a:blip r:embed="rId2" cstate="print"/>
          <a:srcRect/>
          <a:stretch>
            <a:fillRect/>
          </a:stretch>
        </p:blipFill>
        <p:spPr bwMode="auto">
          <a:xfrm>
            <a:off x="0" y="2852738"/>
            <a:ext cx="3276600" cy="400526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ChangeArrowheads="1"/>
          </p:cNvSpPr>
          <p:nvPr/>
        </p:nvSpPr>
        <p:spPr bwMode="auto">
          <a:xfrm>
            <a:off x="755650" y="1549400"/>
            <a:ext cx="7829550" cy="1190625"/>
          </a:xfrm>
          <a:prstGeom prst="rect">
            <a:avLst/>
          </a:prstGeom>
          <a:noFill/>
          <a:ln w="9525">
            <a:noFill/>
            <a:miter lim="800000"/>
            <a:headEnd/>
            <a:tailEnd/>
          </a:ln>
          <a:effectLst/>
        </p:spPr>
        <p:txBody>
          <a:bodyPr anchor="ctr">
            <a:spAutoFit/>
          </a:bodyPr>
          <a:lstStyle/>
          <a:p>
            <a:pPr algn="ctr"/>
            <a:r>
              <a:rPr lang="el-GR" sz="1800"/>
              <a:t>Η ίδρυση της Βυζαντινής Αυτοκρατορίας και η επικράτηση του χριστιανισμού ανατρέπει τη μέχρι τότε μουσική πραγματικότητα. Η νέα θρησκεία δεν επιτρέπει τη μουσική υποκρουση κατά τη λατρεία και έτσι η εκκλησιαστική μουσική γίνεται μονο φωνητική. </a:t>
            </a:r>
          </a:p>
        </p:txBody>
      </p:sp>
      <p:sp>
        <p:nvSpPr>
          <p:cNvPr id="4103" name="Rectangle 7"/>
          <p:cNvSpPr>
            <a:spLocks noChangeArrowheads="1"/>
          </p:cNvSpPr>
          <p:nvPr/>
        </p:nvSpPr>
        <p:spPr bwMode="auto">
          <a:xfrm>
            <a:off x="2411413" y="573088"/>
            <a:ext cx="4321175" cy="457200"/>
          </a:xfrm>
          <a:prstGeom prst="rect">
            <a:avLst/>
          </a:prstGeom>
          <a:noFill/>
          <a:ln w="9525">
            <a:noFill/>
            <a:miter lim="800000"/>
            <a:headEnd/>
            <a:tailEnd/>
          </a:ln>
          <a:effectLst/>
        </p:spPr>
        <p:txBody>
          <a:bodyPr anchor="ctr">
            <a:spAutoFit/>
          </a:bodyPr>
          <a:lstStyle/>
          <a:p>
            <a:r>
              <a:rPr lang="el-GR" sz="1800" i="1"/>
              <a:t> </a:t>
            </a:r>
            <a:r>
              <a:rPr lang="el-GR" sz="2400" b="1" i="1"/>
              <a:t>Η μουσική  στο  Βυζάντιο</a:t>
            </a:r>
            <a:endParaRPr lang="el-GR" sz="2400" b="1" i="1">
              <a:latin typeface="Arial Black" pitchFamily="34" charset="0"/>
            </a:endParaRPr>
          </a:p>
        </p:txBody>
      </p:sp>
      <p:sp>
        <p:nvSpPr>
          <p:cNvPr id="4105" name="Rectangle 9"/>
          <p:cNvSpPr>
            <a:spLocks noChangeArrowheads="1"/>
          </p:cNvSpPr>
          <p:nvPr/>
        </p:nvSpPr>
        <p:spPr bwMode="auto">
          <a:xfrm>
            <a:off x="457200" y="2095500"/>
            <a:ext cx="3200400" cy="0"/>
          </a:xfrm>
          <a:prstGeom prst="rect">
            <a:avLst/>
          </a:prstGeom>
          <a:noFill/>
          <a:ln w="9525">
            <a:noFill/>
            <a:miter lim="800000"/>
            <a:headEnd/>
            <a:tailEnd/>
          </a:ln>
          <a:effectLst/>
        </p:spPr>
        <p:txBody>
          <a:bodyPr wrap="none" anchor="ctr">
            <a:spAutoFit/>
          </a:bodyPr>
          <a:lstStyle/>
          <a:p>
            <a:endParaRPr lang="el-GR"/>
          </a:p>
        </p:txBody>
      </p:sp>
      <p:pic>
        <p:nvPicPr>
          <p:cNvPr id="4104" name="Picture 8" descr="Εικόνα"/>
          <p:cNvPicPr>
            <a:picLocks noChangeAspect="1" noChangeArrowheads="1"/>
          </p:cNvPicPr>
          <p:nvPr/>
        </p:nvPicPr>
        <p:blipFill>
          <a:blip r:embed="rId2" r:link="rId3" cstate="print"/>
          <a:srcRect/>
          <a:stretch>
            <a:fillRect/>
          </a:stretch>
        </p:blipFill>
        <p:spPr bwMode="auto">
          <a:xfrm>
            <a:off x="0" y="3141663"/>
            <a:ext cx="3900488" cy="3716337"/>
          </a:xfrm>
          <a:prstGeom prst="rect">
            <a:avLst/>
          </a:prstGeom>
          <a:noFill/>
        </p:spPr>
      </p:pic>
      <p:sp>
        <p:nvSpPr>
          <p:cNvPr id="4128" name="Rectangle 32"/>
          <p:cNvSpPr>
            <a:spLocks noChangeArrowheads="1"/>
          </p:cNvSpPr>
          <p:nvPr/>
        </p:nvSpPr>
        <p:spPr bwMode="auto">
          <a:xfrm>
            <a:off x="3995738" y="3284538"/>
            <a:ext cx="4930775" cy="2289175"/>
          </a:xfrm>
          <a:prstGeom prst="rect">
            <a:avLst/>
          </a:prstGeom>
          <a:noFill/>
          <a:ln w="9525">
            <a:noFill/>
            <a:miter lim="800000"/>
            <a:headEnd/>
            <a:tailEnd/>
          </a:ln>
          <a:effectLst/>
        </p:spPr>
        <p:txBody>
          <a:bodyPr anchor="ctr">
            <a:spAutoFit/>
          </a:bodyPr>
          <a:lstStyle/>
          <a:p>
            <a:r>
              <a:rPr lang="el-GR" sz="1800"/>
              <a:t>Η βυζαντινή μουσική βασίστηκε στη θεωρία της μουσικής των αρχαίων Ελλήνων. Εκείνο που άλλαξε ήταν οι μουσικοί όροι. Για παράδειγμα, οι κλίμακες ονομάστηκαν ήχοι. Με το πέρασμα των χρόνων η βυζαντινή εκκλησιαστική μουσική αναδείχθηκε και εξελίχθηκε από σπουδαίους υμνωδούς, ενώ η εκμάθησή της γινόταν στις μονές </a:t>
            </a:r>
          </a:p>
        </p:txBody>
      </p:sp>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νοτες εικονας"/>
          <p:cNvPicPr>
            <a:picLocks noChangeAspect="1" noChangeArrowheads="1"/>
          </p:cNvPicPr>
          <p:nvPr/>
        </p:nvPicPr>
        <p:blipFill>
          <a:blip r:embed="rId2" cstate="print">
            <a:duotone>
              <a:schemeClr val="bg2">
                <a:shade val="45000"/>
                <a:satMod val="135000"/>
              </a:schemeClr>
              <a:prstClr val="white"/>
            </a:duotone>
            <a:lum bright="2000" contrast="-5000"/>
          </a:blip>
          <a:srcRect/>
          <a:stretch>
            <a:fillRect/>
          </a:stretch>
        </p:blipFill>
        <p:spPr bwMode="auto">
          <a:xfrm>
            <a:off x="413446" y="953670"/>
            <a:ext cx="8317109" cy="4455594"/>
          </a:xfrm>
          <a:prstGeom prst="rect">
            <a:avLst/>
          </a:prstGeom>
          <a:gradFill>
            <a:gsLst>
              <a:gs pos="13000">
                <a:srgbClr val="FAF5B0">
                  <a:alpha val="86667"/>
                </a:srgbClr>
              </a:gs>
              <a:gs pos="50000">
                <a:schemeClr val="accent5">
                  <a:lumMod val="20000"/>
                  <a:lumOff val="80000"/>
                </a:schemeClr>
              </a:gs>
              <a:gs pos="50000">
                <a:schemeClr val="accent5">
                  <a:lumMod val="20000"/>
                  <a:lumOff val="80000"/>
                </a:schemeClr>
              </a:gs>
              <a:gs pos="100000">
                <a:schemeClr val="accent1">
                  <a:tint val="23500"/>
                  <a:satMod val="160000"/>
                </a:schemeClr>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pic>
      <p:sp>
        <p:nvSpPr>
          <p:cNvPr id="3" name="2 - Ορθογώνιο"/>
          <p:cNvSpPr/>
          <p:nvPr/>
        </p:nvSpPr>
        <p:spPr>
          <a:xfrm>
            <a:off x="431448" y="1166843"/>
            <a:ext cx="8281104" cy="4524315"/>
          </a:xfrm>
          <a:prstGeom prst="rect">
            <a:avLst/>
          </a:prstGeom>
        </p:spPr>
        <p:txBody>
          <a:bodyPr wrap="square">
            <a:spAutoFit/>
          </a:bodyPr>
          <a:lstStyle/>
          <a:p>
            <a:pPr algn="ctr"/>
            <a:r>
              <a:rPr lang="el-GR" b="1" i="1" dirty="0" smtClean="0">
                <a:solidFill>
                  <a:srgbClr val="002060"/>
                </a:solidFill>
                <a:latin typeface="Bookman Old Style" pitchFamily="18" charset="0"/>
              </a:rPr>
              <a:t>Ως μουσική ορίζεται η  τέχνη που βασίζεται στην οργάνωση ήχων με σκοπό τη σύνθεση, εκτέλεση και ακρόαση/λήψη ενός μουσικού έργου. Με τον όρο εννοείται επίσης και το σύνολο</a:t>
            </a:r>
          </a:p>
          <a:p>
            <a:pPr algn="ctr"/>
            <a:r>
              <a:rPr lang="el-GR" b="1" i="1" dirty="0" smtClean="0">
                <a:solidFill>
                  <a:srgbClr val="002060"/>
                </a:solidFill>
                <a:latin typeface="Bookman Old Style" pitchFamily="18" charset="0"/>
              </a:rPr>
              <a:t> ήχων από το οποίο απαρτίζεται ένα μουσικό κομμάτι</a:t>
            </a:r>
          </a:p>
          <a:p>
            <a:pPr algn="ctr"/>
            <a:endParaRPr lang="el-GR" b="1" i="1" dirty="0" smtClean="0">
              <a:solidFill>
                <a:srgbClr val="002060"/>
              </a:solidFill>
              <a:latin typeface="Bookman Old Style" pitchFamily="18" charset="0"/>
            </a:endParaRPr>
          </a:p>
          <a:p>
            <a:pPr algn="ctr"/>
            <a:r>
              <a:rPr lang="el-GR" b="1" i="1" dirty="0" smtClean="0">
                <a:solidFill>
                  <a:srgbClr val="002060"/>
                </a:solidFill>
                <a:latin typeface="Bookman Old Style" pitchFamily="18" charset="0"/>
              </a:rPr>
              <a:t> Η μουσική παίρνει το όνομά της από τις εννέα Μούσες της αρχαίας ελληνικής μυθολογίας</a:t>
            </a:r>
          </a:p>
          <a:p>
            <a:pPr algn="ctr"/>
            <a:endParaRPr lang="el-GR" b="1" i="1" dirty="0" smtClean="0">
              <a:solidFill>
                <a:srgbClr val="002060"/>
              </a:solidFill>
              <a:latin typeface="Bookman Old Style" pitchFamily="18" charset="0"/>
            </a:endParaRPr>
          </a:p>
          <a:p>
            <a:pPr algn="ctr"/>
            <a:r>
              <a:rPr lang="el-GR" b="1" i="1" dirty="0" smtClean="0">
                <a:solidFill>
                  <a:srgbClr val="002060"/>
                </a:solidFill>
                <a:latin typeface="Bookman Old Style" pitchFamily="18" charset="0"/>
              </a:rPr>
              <a:t>Στην Αρχαία Ελλάδα, ο όρος εννοούσε την </a:t>
            </a:r>
            <a:r>
              <a:rPr lang="el-GR" b="1" i="1" u="sng" dirty="0" smtClean="0">
                <a:solidFill>
                  <a:srgbClr val="002060"/>
                </a:solidFill>
                <a:latin typeface="Bookman Old Style" pitchFamily="18" charset="0"/>
              </a:rPr>
              <a:t>Ποίηση </a:t>
            </a:r>
            <a:r>
              <a:rPr lang="el-GR" b="1" i="1" dirty="0" smtClean="0">
                <a:solidFill>
                  <a:srgbClr val="002060"/>
                </a:solidFill>
                <a:latin typeface="Bookman Old Style" pitchFamily="18" charset="0"/>
              </a:rPr>
              <a:t> το Μέλος και τον Χορού  ως μια αδιάσπαστη ενότητα τεχνών η οποία καλλιεργήθηκε ιδιαίτερα στο Θέατρο , ενώ τη θεωρία της Μουσικής εξέφραζε ο κλάδος της Αρμονικής </a:t>
            </a:r>
          </a:p>
          <a:p>
            <a:pPr algn="ctr"/>
            <a:endParaRPr lang="el-GR" b="1" i="1" dirty="0" smtClean="0">
              <a:solidFill>
                <a:srgbClr val="002060"/>
              </a:solidFill>
              <a:latin typeface="Bookman Old Style" pitchFamily="18" charset="0"/>
            </a:endParaRPr>
          </a:p>
          <a:p>
            <a:pPr algn="ctr"/>
            <a:r>
              <a:rPr lang="el-GR" b="1" i="1" dirty="0" smtClean="0">
                <a:solidFill>
                  <a:srgbClr val="002060"/>
                </a:solidFill>
                <a:latin typeface="Bookman Old Style" pitchFamily="18" charset="0"/>
              </a:rPr>
              <a:t>Σήμερα μπορούμε να πούμε ότι η μουσική ως τέχνη, έρχεται να καλύψει την ανάγκη του ανθρώπου να εκφράσει με τους ήχους, τις σκέψεις, τα συναισθήματα και τις ψυχικές του καταστάσεις.</a:t>
            </a:r>
            <a:endParaRPr lang="el-GR"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Αποτέλεσμα εικόνας για νοτες εικονας"/>
          <p:cNvPicPr>
            <a:picLocks noChangeAspect="1" noChangeArrowheads="1"/>
          </p:cNvPicPr>
          <p:nvPr/>
        </p:nvPicPr>
        <p:blipFill>
          <a:blip r:embed="rId2" cstate="print">
            <a:duotone>
              <a:schemeClr val="bg2">
                <a:shade val="45000"/>
                <a:satMod val="135000"/>
              </a:schemeClr>
              <a:prstClr val="white"/>
            </a:duotone>
            <a:lum bright="2000" contrast="-5000"/>
          </a:blip>
          <a:srcRect/>
          <a:stretch>
            <a:fillRect/>
          </a:stretch>
        </p:blipFill>
        <p:spPr bwMode="auto">
          <a:xfrm>
            <a:off x="413446" y="953670"/>
            <a:ext cx="8317109" cy="4950660"/>
          </a:xfrm>
          <a:prstGeom prst="rect">
            <a:avLst/>
          </a:prstGeom>
          <a:gradFill>
            <a:gsLst>
              <a:gs pos="13000">
                <a:srgbClr val="FAF5B0">
                  <a:alpha val="86667"/>
                </a:srgbClr>
              </a:gs>
              <a:gs pos="50000">
                <a:schemeClr val="accent5">
                  <a:lumMod val="20000"/>
                  <a:lumOff val="80000"/>
                </a:schemeClr>
              </a:gs>
              <a:gs pos="50000">
                <a:schemeClr val="accent5">
                  <a:lumMod val="20000"/>
                  <a:lumOff val="80000"/>
                </a:schemeClr>
              </a:gs>
              <a:gs pos="100000">
                <a:schemeClr val="accent1">
                  <a:tint val="23500"/>
                  <a:satMod val="160000"/>
                </a:schemeClr>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pic>
      <p:sp>
        <p:nvSpPr>
          <p:cNvPr id="1025" name="Rectangle 1"/>
          <p:cNvSpPr>
            <a:spLocks noChangeArrowheads="1"/>
          </p:cNvSpPr>
          <p:nvPr/>
        </p:nvSpPr>
        <p:spPr bwMode="auto">
          <a:xfrm>
            <a:off x="-468672" y="1942729"/>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791496" y="3429000"/>
            <a:ext cx="79210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1" u="none" strike="noStrike" cap="none" normalizeH="0" baseline="0" dirty="0" smtClean="0">
                <a:ln>
                  <a:noFill/>
                </a:ln>
                <a:solidFill>
                  <a:srgbClr val="002060"/>
                </a:solidFill>
                <a:effectLst/>
                <a:latin typeface="Bookman Old Style" pitchFamily="18" charset="0"/>
                <a:ea typeface="Verdana" pitchFamily="34" charset="0"/>
                <a:cs typeface="Verdana" pitchFamily="34" charset="0"/>
              </a:rPr>
              <a:t>Η έντονη μουσική είναι επιθετική με ξεσπάσματα και δυνατούς ήχους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1" u="none" strike="noStrike" cap="none" normalizeH="0" baseline="0" dirty="0" smtClean="0">
                <a:ln>
                  <a:noFill/>
                </a:ln>
                <a:solidFill>
                  <a:srgbClr val="002060"/>
                </a:solidFill>
                <a:effectLst/>
                <a:latin typeface="Bookman Old Style" pitchFamily="18" charset="0"/>
                <a:ea typeface="Verdana" pitchFamily="34" charset="0"/>
                <a:cs typeface="Verdana" pitchFamily="34" charset="0"/>
              </a:rPr>
              <a:t>, που ταιριάζουν με την επαναστατική φύση της εφηβείας</a:t>
            </a:r>
            <a:r>
              <a:rPr kumimoji="0" lang="el-GR" sz="2000" b="1" i="1" u="none" strike="noStrike" cap="none" normalizeH="0" baseline="0" dirty="0" smtClean="0">
                <a:ln>
                  <a:noFill/>
                </a:ln>
                <a:solidFill>
                  <a:srgbClr val="666666"/>
                </a:solidFill>
                <a:effectLst/>
                <a:latin typeface="Bookman Old Style" pitchFamily="18" charset="0"/>
                <a:ea typeface="Verdana" pitchFamily="34" charset="0"/>
                <a:cs typeface="Verdana" pitchFamily="34" charset="0"/>
              </a:rPr>
              <a:t>.  </a:t>
            </a:r>
            <a:endParaRPr kumimoji="0" lang="el-GR" sz="2000" b="1" i="0" u="none" strike="noStrike" cap="none" normalizeH="0" baseline="0" dirty="0" smtClean="0">
              <a:ln>
                <a:noFill/>
              </a:ln>
              <a:solidFill>
                <a:schemeClr val="tx1"/>
              </a:solidFill>
              <a:effectLst/>
              <a:latin typeface="Bookman Old Style" pitchFamily="18" charset="0"/>
              <a:ea typeface="Verdana" pitchFamily="34" charset="0"/>
              <a:cs typeface="Verdana" pitchFamily="34" charset="0"/>
            </a:endParaRPr>
          </a:p>
        </p:txBody>
      </p:sp>
      <p:pic>
        <p:nvPicPr>
          <p:cNvPr id="1030" name="Picture 6" descr="http://data.whicdn.com/images/30620386/large.jpg"/>
          <p:cNvPicPr>
            <a:picLocks noChangeAspect="1" noChangeArrowheads="1"/>
          </p:cNvPicPr>
          <p:nvPr/>
        </p:nvPicPr>
        <p:blipFill>
          <a:blip r:embed="rId3" cstate="print"/>
          <a:srcRect/>
          <a:stretch>
            <a:fillRect/>
          </a:stretch>
        </p:blipFill>
        <p:spPr bwMode="auto">
          <a:xfrm>
            <a:off x="2190750" y="0"/>
            <a:ext cx="4762500" cy="1733551"/>
          </a:xfrm>
          <a:prstGeom prst="flowChartPunchedTape">
            <a:avLst/>
          </a:prstGeom>
          <a:noFill/>
        </p:spPr>
      </p:pic>
      <p:sp>
        <p:nvSpPr>
          <p:cNvPr id="8" name="7 - Ορθογώνιο"/>
          <p:cNvSpPr/>
          <p:nvPr/>
        </p:nvSpPr>
        <p:spPr>
          <a:xfrm>
            <a:off x="701484" y="4689168"/>
            <a:ext cx="7831044" cy="1754326"/>
          </a:xfrm>
          <a:prstGeom prst="rect">
            <a:avLst/>
          </a:prstGeom>
        </p:spPr>
        <p:txBody>
          <a:bodyPr wrap="square">
            <a:spAutoFit/>
          </a:bodyPr>
          <a:lstStyle/>
          <a:p>
            <a:pPr lvl="0" algn="ctr" fontAlgn="base">
              <a:spcBef>
                <a:spcPct val="0"/>
              </a:spcBef>
              <a:spcAft>
                <a:spcPct val="0"/>
              </a:spcAft>
            </a:pPr>
            <a:r>
              <a:rPr lang="el-GR" b="1" i="1" dirty="0" smtClean="0">
                <a:solidFill>
                  <a:srgbClr val="002060"/>
                </a:solidFill>
                <a:latin typeface="Bookman Old Style" pitchFamily="18" charset="0"/>
                <a:ea typeface="Times New Roman" pitchFamily="18" charset="0"/>
                <a:cs typeface="Arial" pitchFamily="34" charset="0"/>
              </a:rPr>
              <a:t>Σύγχρονη  μουσική</a:t>
            </a:r>
            <a:endParaRPr lang="el-GR" b="1" dirty="0" smtClean="0">
              <a:solidFill>
                <a:srgbClr val="002060"/>
              </a:solidFill>
              <a:latin typeface="Bookman Old Style" pitchFamily="18" charset="0"/>
              <a:ea typeface="Times New Roman" pitchFamily="18" charset="0"/>
              <a:cs typeface="Arial" pitchFamily="34" charset="0"/>
            </a:endParaRPr>
          </a:p>
          <a:p>
            <a:pPr lvl="0" algn="ctr" eaLnBrk="0" fontAlgn="base" hangingPunct="0">
              <a:spcBef>
                <a:spcPct val="0"/>
              </a:spcBef>
              <a:spcAft>
                <a:spcPct val="0"/>
              </a:spcAft>
            </a:pPr>
            <a:r>
              <a:rPr lang="el-GR" b="1" i="1" dirty="0" smtClean="0">
                <a:solidFill>
                  <a:srgbClr val="002060"/>
                </a:solidFill>
                <a:latin typeface="Bookman Old Style" pitchFamily="18" charset="0"/>
                <a:ea typeface="Times New Roman" pitchFamily="18" charset="0"/>
                <a:cs typeface="Arial" pitchFamily="34" charset="0"/>
              </a:rPr>
              <a:t> Τα ακούσματα αυτά υποδηλώνουν την αυτονομία της πρώτης φάσης στην ενήλικη ζωή και την επιθυμία των νέων για σχέσεις και παρέες, κυρίως όμως για αποδοχή από τους άλλους. Άλλωστε αυτά τα ακούσματα συνοδεύουν τις παρέες σε χώρους διασκέδασης.</a:t>
            </a:r>
            <a:endParaRPr lang="el-GR" b="1" dirty="0" smtClean="0">
              <a:solidFill>
                <a:srgbClr val="002060"/>
              </a:solidFill>
              <a:latin typeface="Bookman Old Style" pitchFamily="18" charset="0"/>
              <a:cs typeface="Arial" pitchFamily="34" charset="0"/>
            </a:endParaRPr>
          </a:p>
        </p:txBody>
      </p:sp>
      <p:sp>
        <p:nvSpPr>
          <p:cNvPr id="9" name="8 - Ορθογώνιο"/>
          <p:cNvSpPr/>
          <p:nvPr/>
        </p:nvSpPr>
        <p:spPr>
          <a:xfrm>
            <a:off x="431448" y="1628760"/>
            <a:ext cx="8371116" cy="1477328"/>
          </a:xfrm>
          <a:prstGeom prst="rect">
            <a:avLst/>
          </a:prstGeom>
        </p:spPr>
        <p:txBody>
          <a:bodyPr wrap="square">
            <a:spAutoFit/>
          </a:bodyPr>
          <a:lstStyle/>
          <a:p>
            <a:pPr algn="ctr"/>
            <a:r>
              <a:rPr lang="el-GR" b="1" i="1" dirty="0" smtClean="0">
                <a:solidFill>
                  <a:srgbClr val="002060"/>
                </a:solidFill>
                <a:latin typeface="Bookman Old Style" pitchFamily="18" charset="0"/>
              </a:rPr>
              <a:t>Η στενή σχέση που είχε και έχει ο άνθρωπος με τη μουσική, επιβεβαιώνεται από το πλήθος των συνθέσεων που υπάρχουν, για κάθε περίσταση της ζωής: θρησκευτικοί ύμνοι, χοροί, φυσιολατρικά τραγούδια, μοιρολόγια, νανουρίσματα, εμβατήρια, πολιτικά τραγούδια.</a:t>
            </a:r>
            <a:endParaRPr lang="el-GR" b="1" i="1" dirty="0">
              <a:solidFill>
                <a:srgbClr val="002060"/>
              </a:solidFill>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Αποτέλεσμα εικόνας για νοτες εικονας"/>
          <p:cNvPicPr>
            <a:picLocks noChangeAspect="1" noChangeArrowheads="1"/>
          </p:cNvPicPr>
          <p:nvPr/>
        </p:nvPicPr>
        <p:blipFill>
          <a:blip r:embed="rId2" cstate="print">
            <a:duotone>
              <a:schemeClr val="bg2">
                <a:shade val="45000"/>
                <a:satMod val="135000"/>
              </a:schemeClr>
              <a:prstClr val="white"/>
            </a:duotone>
            <a:lum bright="2000" contrast="-5000"/>
          </a:blip>
          <a:srcRect/>
          <a:stretch>
            <a:fillRect/>
          </a:stretch>
        </p:blipFill>
        <p:spPr bwMode="auto">
          <a:xfrm>
            <a:off x="413446" y="953670"/>
            <a:ext cx="8317109" cy="4950660"/>
          </a:xfrm>
          <a:prstGeom prst="rect">
            <a:avLst/>
          </a:prstGeom>
          <a:gradFill>
            <a:gsLst>
              <a:gs pos="13000">
                <a:srgbClr val="FAF5B0">
                  <a:alpha val="86667"/>
                </a:srgbClr>
              </a:gs>
              <a:gs pos="50000">
                <a:schemeClr val="accent5">
                  <a:lumMod val="20000"/>
                  <a:lumOff val="80000"/>
                </a:schemeClr>
              </a:gs>
              <a:gs pos="50000">
                <a:schemeClr val="accent5">
                  <a:lumMod val="20000"/>
                  <a:lumOff val="80000"/>
                </a:schemeClr>
              </a:gs>
              <a:gs pos="100000">
                <a:schemeClr val="accent1">
                  <a:tint val="23500"/>
                  <a:satMod val="160000"/>
                </a:schemeClr>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pic>
      <p:sp>
        <p:nvSpPr>
          <p:cNvPr id="1026" name="Rectangle 2"/>
          <p:cNvSpPr>
            <a:spLocks noChangeArrowheads="1"/>
          </p:cNvSpPr>
          <p:nvPr/>
        </p:nvSpPr>
        <p:spPr bwMode="auto">
          <a:xfrm>
            <a:off x="611472" y="458604"/>
            <a:ext cx="79210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r>
              <a:rPr lang="el-GR" sz="2000" b="1" i="1" dirty="0" smtClean="0">
                <a:solidFill>
                  <a:srgbClr val="002060"/>
                </a:solidFill>
                <a:latin typeface="Bookman Old Style" pitchFamily="18" charset="0"/>
              </a:rPr>
              <a:t>Γλυκιά μουσική</a:t>
            </a:r>
            <a:endParaRPr lang="el-GR" sz="2000" dirty="0" smtClean="0">
              <a:solidFill>
                <a:srgbClr val="002060"/>
              </a:solidFill>
              <a:latin typeface="Bookman Old Style" pitchFamily="18" charset="0"/>
            </a:endParaRPr>
          </a:p>
          <a:p>
            <a:pPr algn="ctr" fontAlgn="base"/>
            <a:r>
              <a:rPr lang="el-GR" sz="2000" b="1" i="1" dirty="0" smtClean="0">
                <a:solidFill>
                  <a:srgbClr val="002060"/>
                </a:solidFill>
                <a:latin typeface="Bookman Old Style" pitchFamily="18" charset="0"/>
              </a:rPr>
              <a:t>Η χορευτική και ρομαντική μουσική κυριαρχούν περισσότερο σε μεγαλύτερη ηλικία και συνήθως αντανακλά και την αναζήτηση συντρόφου για οικογένεια.</a:t>
            </a:r>
            <a:endParaRPr lang="el-GR" sz="2000" dirty="0" smtClean="0">
              <a:solidFill>
                <a:srgbClr val="002060"/>
              </a:solidFill>
              <a:latin typeface="Bookman Old Style"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1" u="none" strike="noStrike" cap="none" normalizeH="0" baseline="0" dirty="0" smtClean="0">
                <a:ln>
                  <a:noFill/>
                </a:ln>
                <a:solidFill>
                  <a:srgbClr val="666666"/>
                </a:solidFill>
                <a:effectLst/>
                <a:latin typeface="Bookman Old Style" pitchFamily="18" charset="0"/>
                <a:ea typeface="Verdana" pitchFamily="34" charset="0"/>
                <a:cs typeface="Verdana" pitchFamily="34" charset="0"/>
              </a:rPr>
              <a:t>.  </a:t>
            </a:r>
            <a:endParaRPr kumimoji="0" lang="el-GR" sz="2000" b="1" i="0" u="none" strike="noStrike" cap="none" normalizeH="0" baseline="0" dirty="0" smtClean="0">
              <a:ln>
                <a:noFill/>
              </a:ln>
              <a:solidFill>
                <a:schemeClr val="tx1"/>
              </a:solidFill>
              <a:effectLst/>
              <a:latin typeface="Bookman Old Style" pitchFamily="18" charset="0"/>
              <a:ea typeface="Verdana" pitchFamily="34" charset="0"/>
              <a:cs typeface="Verdana" pitchFamily="34" charset="0"/>
            </a:endParaRPr>
          </a:p>
        </p:txBody>
      </p:sp>
      <p:pic>
        <p:nvPicPr>
          <p:cNvPr id="1028" name="Picture 4" descr="https://encrypted-tbn3.gstatic.com/images?q=tbn:ANd9GcRrxy92bl61-iSyBPHibFGR0B1UlCGF10Fx8tahfPvdu54yKvQ7oA"/>
          <p:cNvPicPr>
            <a:picLocks noChangeAspect="1" noChangeArrowheads="1"/>
          </p:cNvPicPr>
          <p:nvPr/>
        </p:nvPicPr>
        <p:blipFill>
          <a:blip r:embed="rId3" cstate="print"/>
          <a:srcRect/>
          <a:stretch>
            <a:fillRect/>
          </a:stretch>
        </p:blipFill>
        <p:spPr bwMode="auto">
          <a:xfrm>
            <a:off x="2814638" y="5319252"/>
            <a:ext cx="3514725" cy="1295401"/>
          </a:xfrm>
          <a:prstGeom prst="rect">
            <a:avLst/>
          </a:prstGeom>
          <a:noFill/>
        </p:spPr>
      </p:pic>
      <p:sp>
        <p:nvSpPr>
          <p:cNvPr id="8" name="7 - Ορθογώνιο"/>
          <p:cNvSpPr/>
          <p:nvPr/>
        </p:nvSpPr>
        <p:spPr>
          <a:xfrm>
            <a:off x="431448" y="3699036"/>
            <a:ext cx="7831044" cy="1477328"/>
          </a:xfrm>
          <a:prstGeom prst="rect">
            <a:avLst/>
          </a:prstGeom>
        </p:spPr>
        <p:txBody>
          <a:bodyPr wrap="square">
            <a:spAutoFit/>
          </a:bodyPr>
          <a:lstStyle/>
          <a:p>
            <a:pPr algn="ctr" fontAlgn="base"/>
            <a:r>
              <a:rPr lang="el-GR" b="1" i="1" dirty="0" smtClean="0">
                <a:solidFill>
                  <a:srgbClr val="002060"/>
                </a:solidFill>
                <a:latin typeface="Bookman Old Style" pitchFamily="18" charset="0"/>
              </a:rPr>
              <a:t>Παραδοσιακή  μουσική</a:t>
            </a:r>
          </a:p>
          <a:p>
            <a:pPr algn="ctr" fontAlgn="base"/>
            <a:r>
              <a:rPr lang="el-GR" b="1" i="1" dirty="0" smtClean="0">
                <a:solidFill>
                  <a:srgbClr val="002060"/>
                </a:solidFill>
                <a:latin typeface="Bookman Old Style" pitchFamily="18" charset="0"/>
              </a:rPr>
              <a:t>Στη φάση της ηλικιακής ωρίμανσης, ακούσματα πιο παραδοσιακά, όπως τραγούδια της πατρίδας του καθενός, ταυτίζονται με εκείνους που έχουν ανάγκη να νοσταλγήσουν και να αναπολήσουν την μουσική της γενέτειρας πατρίδας</a:t>
            </a:r>
            <a:r>
              <a:rPr lang="el-GR" b="1" dirty="0" smtClean="0">
                <a:solidFill>
                  <a:srgbClr val="002060"/>
                </a:solidFill>
                <a:latin typeface="Bookman Old Style" pitchFamily="18" charset="0"/>
              </a:rPr>
              <a:t>.</a:t>
            </a:r>
            <a:endParaRPr lang="el-GR" b="1" dirty="0">
              <a:solidFill>
                <a:srgbClr val="002060"/>
              </a:solidFill>
              <a:latin typeface="Bookman Old Style" pitchFamily="18" charset="0"/>
            </a:endParaRPr>
          </a:p>
        </p:txBody>
      </p:sp>
      <p:sp>
        <p:nvSpPr>
          <p:cNvPr id="9" name="8 - Ορθογώνιο"/>
          <p:cNvSpPr/>
          <p:nvPr/>
        </p:nvSpPr>
        <p:spPr>
          <a:xfrm>
            <a:off x="521460" y="2258844"/>
            <a:ext cx="8371116" cy="1477328"/>
          </a:xfrm>
          <a:prstGeom prst="rect">
            <a:avLst/>
          </a:prstGeom>
        </p:spPr>
        <p:txBody>
          <a:bodyPr wrap="square">
            <a:spAutoFit/>
          </a:bodyPr>
          <a:lstStyle/>
          <a:p>
            <a:pPr algn="ctr" fontAlgn="base"/>
            <a:r>
              <a:rPr lang="el-GR" b="1" i="1" dirty="0" smtClean="0"/>
              <a:t> </a:t>
            </a:r>
            <a:r>
              <a:rPr lang="el-GR" b="1" i="1" dirty="0" smtClean="0">
                <a:solidFill>
                  <a:srgbClr val="002060"/>
                </a:solidFill>
                <a:latin typeface="Bookman Old Style" pitchFamily="18" charset="0"/>
              </a:rPr>
              <a:t>Κλασσική  μουσική</a:t>
            </a:r>
            <a:endParaRPr lang="el-GR" dirty="0" smtClean="0">
              <a:solidFill>
                <a:srgbClr val="002060"/>
              </a:solidFill>
              <a:latin typeface="Bookman Old Style" pitchFamily="18" charset="0"/>
            </a:endParaRPr>
          </a:p>
          <a:p>
            <a:pPr algn="ctr" fontAlgn="base"/>
            <a:r>
              <a:rPr lang="el-GR" b="1" i="1" dirty="0" smtClean="0">
                <a:solidFill>
                  <a:srgbClr val="002060"/>
                </a:solidFill>
                <a:latin typeface="Bookman Old Style" pitchFamily="18" charset="0"/>
              </a:rPr>
              <a:t>Τζαζ και κλασική μουσική χαρακτηρίζουν την εκλεπτυσμένη φάση της κατασταλαγμένης κοινωνικής ζωής και συνήθως της επιτυχημένης.</a:t>
            </a:r>
            <a:endParaRPr lang="el-GR" dirty="0" smtClean="0">
              <a:solidFill>
                <a:srgbClr val="002060"/>
              </a:solidFill>
              <a:latin typeface="Bookman Old Style" pitchFamily="18" charset="0"/>
            </a:endParaRPr>
          </a:p>
          <a:p>
            <a:pPr fontAlgn="base"/>
            <a:r>
              <a:rPr lang="el-GR" b="1" i="1" dirty="0" smtClean="0">
                <a:latin typeface="Bookman Old Style" pitchFamily="18" charset="0"/>
              </a:rPr>
              <a:t>.</a:t>
            </a:r>
            <a:endParaRPr lang="el-GR" dirty="0" smtClean="0">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678</TotalTime>
  <Words>443</Words>
  <Application>Microsoft Office PowerPoint</Application>
  <PresentationFormat>Προβολή στην οθόνη (4:3)</PresentationFormat>
  <Paragraphs>44</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Διαφάνεια 1</vt:lpstr>
      <vt:lpstr>   Β΄ ΓΥΜΝΑΣΙΟΥ  Β τρίμηνο      Επιμελητής καθηγητής ΓΙΩΡΓΟΣ ΣΙΜΟΣ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ΡΟΛΟΣ  ΤΗΣ ΜΟΥΣΙΚΗΣ ΣΤΗ ΖΩΗ ΜΑΣ</dc:title>
  <dc:creator>User</dc:creator>
  <cp:lastModifiedBy>B2</cp:lastModifiedBy>
  <cp:revision>65</cp:revision>
  <dcterms:created xsi:type="dcterms:W3CDTF">2016-01-23T07:37:37Z</dcterms:created>
  <dcterms:modified xsi:type="dcterms:W3CDTF">2016-03-18T11:31:30Z</dcterms:modified>
</cp:coreProperties>
</file>